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58" r:id="rId5"/>
    <p:sldId id="281" r:id="rId6"/>
    <p:sldId id="282" r:id="rId7"/>
    <p:sldId id="314" r:id="rId8"/>
    <p:sldId id="283" r:id="rId9"/>
    <p:sldId id="285" r:id="rId10"/>
    <p:sldId id="289" r:id="rId11"/>
    <p:sldId id="316" r:id="rId12"/>
    <p:sldId id="317" r:id="rId13"/>
    <p:sldId id="318" r:id="rId14"/>
    <p:sldId id="319" r:id="rId15"/>
    <p:sldId id="320" r:id="rId16"/>
    <p:sldId id="321" r:id="rId17"/>
    <p:sldId id="295" r:id="rId18"/>
    <p:sldId id="322" r:id="rId19"/>
    <p:sldId id="313" r:id="rId20"/>
    <p:sldId id="323" r:id="rId21"/>
    <p:sldId id="297" r:id="rId22"/>
    <p:sldId id="324" r:id="rId23"/>
    <p:sldId id="325" r:id="rId24"/>
    <p:sldId id="326" r:id="rId25"/>
    <p:sldId id="298" r:id="rId26"/>
    <p:sldId id="327" r:id="rId27"/>
    <p:sldId id="328" r:id="rId28"/>
    <p:sldId id="311" r:id="rId29"/>
    <p:sldId id="31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598" autoAdjust="0"/>
  </p:normalViewPr>
  <p:slideViewPr>
    <p:cSldViewPr snapToGrid="0">
      <p:cViewPr varScale="1">
        <p:scale>
          <a:sx n="78" d="100"/>
          <a:sy n="78" d="100"/>
        </p:scale>
        <p:origin x="389"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1/26/2025</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1/26/2025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a:t>
            </a:fld>
            <a:endParaRPr lang="en-US" dirty="0"/>
          </a:p>
        </p:txBody>
      </p:sp>
    </p:spTree>
    <p:extLst>
      <p:ext uri="{BB962C8B-B14F-4D97-AF65-F5344CB8AC3E}">
        <p14:creationId xmlns:p14="http://schemas.microsoft.com/office/powerpoint/2010/main" val="378801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a:t>
            </a:fld>
            <a:endParaRPr lang="en-US" dirty="0"/>
          </a:p>
        </p:txBody>
      </p:sp>
    </p:spTree>
    <p:extLst>
      <p:ext uri="{BB962C8B-B14F-4D97-AF65-F5344CB8AC3E}">
        <p14:creationId xmlns:p14="http://schemas.microsoft.com/office/powerpoint/2010/main" val="4278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5</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7</a:t>
            </a:fld>
            <a:endParaRPr lang="en-US" dirty="0"/>
          </a:p>
        </p:txBody>
      </p:sp>
    </p:spTree>
    <p:extLst>
      <p:ext uri="{BB962C8B-B14F-4D97-AF65-F5344CB8AC3E}">
        <p14:creationId xmlns:p14="http://schemas.microsoft.com/office/powerpoint/2010/main" val="1227091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14</a:t>
            </a:fld>
            <a:endParaRPr lang="en-US" dirty="0"/>
          </a:p>
        </p:txBody>
      </p:sp>
    </p:spTree>
    <p:extLst>
      <p:ext uri="{BB962C8B-B14F-4D97-AF65-F5344CB8AC3E}">
        <p14:creationId xmlns:p14="http://schemas.microsoft.com/office/powerpoint/2010/main" val="4109645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7ED0E-9116-4ED6-A7A4-9DDE73566E4E}" type="slidenum">
              <a:rPr lang="en-US" smtClean="0"/>
              <a:t>22</a:t>
            </a:fld>
            <a:endParaRPr lang="en-US" dirty="0"/>
          </a:p>
        </p:txBody>
      </p:sp>
    </p:spTree>
    <p:extLst>
      <p:ext uri="{BB962C8B-B14F-4D97-AF65-F5344CB8AC3E}">
        <p14:creationId xmlns:p14="http://schemas.microsoft.com/office/powerpoint/2010/main" val="2788387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25</a:t>
            </a:fld>
            <a:endParaRPr lang="en-US" dirty="0"/>
          </a:p>
        </p:txBody>
      </p:sp>
    </p:spTree>
    <p:extLst>
      <p:ext uri="{BB962C8B-B14F-4D97-AF65-F5344CB8AC3E}">
        <p14:creationId xmlns:p14="http://schemas.microsoft.com/office/powerpoint/2010/main" val="1692441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26</a:t>
            </a:fld>
            <a:endParaRPr lang="en-US" dirty="0"/>
          </a:p>
        </p:txBody>
      </p:sp>
    </p:spTree>
    <p:extLst>
      <p:ext uri="{BB962C8B-B14F-4D97-AF65-F5344CB8AC3E}">
        <p14:creationId xmlns:p14="http://schemas.microsoft.com/office/powerpoint/2010/main" val="1464212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1/26/2025</a:t>
            </a:fld>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28368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fld id="{F4D57BDD-E64A-4D27-8978-82FFCA18A12C}" type="datetimeFigureOut">
              <a:rPr lang="en-US" smtClean="0"/>
              <a:pPr/>
              <a:t>1/26/2025</a:t>
            </a:fld>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fld id="{F4D57BDD-E64A-4D27-8978-82FFCA18A12C}" type="datetimeFigureOut">
              <a:rPr lang="en-US" smtClean="0"/>
              <a:pPr/>
              <a:t>1/26/2025</a:t>
            </a:fld>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1/26/2025</a:t>
            </a:fld>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dirty="0"/>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1/26/2025</a:t>
            </a:fld>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dirty="0"/>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1/26/2025</a:t>
            </a:fld>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2FAF6D0-1E76-42A7-8FA9-C882EF033B38}"/>
              </a:ext>
            </a:extLst>
          </p:cNvPr>
          <p:cNvSpPr>
            <a:spLocks noGrp="1"/>
          </p:cNvSpPr>
          <p:nvPr>
            <p:ph type="pic" sz="quarter" idx="14"/>
          </p:nvPr>
        </p:nvSpPr>
        <p:spPr>
          <a:xfrm>
            <a:off x="762000" y="2548874"/>
            <a:ext cx="2075688" cy="2075688"/>
          </a:xfrm>
          <a:prstGeom prst="ellipse">
            <a:avLst/>
          </a:prstGeom>
        </p:spPr>
        <p:txBody>
          <a:bodyPr/>
          <a:lstStyle/>
          <a:p>
            <a:endParaRPr lang="en-US"/>
          </a:p>
        </p:txBody>
      </p:sp>
      <p:sp>
        <p:nvSpPr>
          <p:cNvPr id="13" name="Picture Placeholder 11">
            <a:extLst>
              <a:ext uri="{FF2B5EF4-FFF2-40B4-BE49-F238E27FC236}">
                <a16:creationId xmlns:a16="http://schemas.microsoft.com/office/drawing/2014/main" id="{185F70BB-7267-4309-8CD6-0E50E76FA854}"/>
              </a:ext>
            </a:extLst>
          </p:cNvPr>
          <p:cNvSpPr>
            <a:spLocks noGrp="1"/>
          </p:cNvSpPr>
          <p:nvPr>
            <p:ph type="pic" sz="quarter" idx="15"/>
          </p:nvPr>
        </p:nvSpPr>
        <p:spPr>
          <a:xfrm>
            <a:off x="3606378" y="2548874"/>
            <a:ext cx="2075688" cy="2075688"/>
          </a:xfrm>
          <a:prstGeom prst="ellipse">
            <a:avLst/>
          </a:prstGeom>
        </p:spPr>
        <p:txBody>
          <a:bodyPr/>
          <a:lstStyle/>
          <a:p>
            <a:endParaRPr lang="en-US"/>
          </a:p>
        </p:txBody>
      </p:sp>
      <p:sp>
        <p:nvSpPr>
          <p:cNvPr id="14" name="Picture Placeholder 11">
            <a:extLst>
              <a:ext uri="{FF2B5EF4-FFF2-40B4-BE49-F238E27FC236}">
                <a16:creationId xmlns:a16="http://schemas.microsoft.com/office/drawing/2014/main" id="{80B1E0B8-7F65-4D44-B76D-4B95E9C649AA}"/>
              </a:ext>
            </a:extLst>
          </p:cNvPr>
          <p:cNvSpPr>
            <a:spLocks noGrp="1"/>
          </p:cNvSpPr>
          <p:nvPr>
            <p:ph type="pic" sz="quarter" idx="16"/>
          </p:nvPr>
        </p:nvSpPr>
        <p:spPr>
          <a:xfrm>
            <a:off x="6474376" y="2548874"/>
            <a:ext cx="2075688" cy="2075688"/>
          </a:xfrm>
          <a:prstGeom prst="ellipse">
            <a:avLst/>
          </a:prstGeom>
        </p:spPr>
        <p:txBody>
          <a:bodyPr/>
          <a:lstStyle/>
          <a:p>
            <a:endParaRPr lang="en-US"/>
          </a:p>
        </p:txBody>
      </p:sp>
      <p:sp>
        <p:nvSpPr>
          <p:cNvPr id="15" name="Picture Placeholder 11">
            <a:extLst>
              <a:ext uri="{FF2B5EF4-FFF2-40B4-BE49-F238E27FC236}">
                <a16:creationId xmlns:a16="http://schemas.microsoft.com/office/drawing/2014/main" id="{7D0DA84A-6C85-4078-8A6D-A56BF0BCADE8}"/>
              </a:ext>
            </a:extLst>
          </p:cNvPr>
          <p:cNvSpPr>
            <a:spLocks noGrp="1"/>
          </p:cNvSpPr>
          <p:nvPr>
            <p:ph type="pic" sz="quarter" idx="17"/>
          </p:nvPr>
        </p:nvSpPr>
        <p:spPr>
          <a:xfrm>
            <a:off x="9354311" y="2548874"/>
            <a:ext cx="2075688" cy="2075688"/>
          </a:xfrm>
          <a:prstGeom prst="ellipse">
            <a:avLst/>
          </a:prstGeom>
        </p:spPr>
        <p:txBody>
          <a:bodyPr/>
          <a:lstStyle/>
          <a:p>
            <a:endParaRPr lang="en-US"/>
          </a:p>
        </p:txBody>
      </p:sp>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1/26/2025</a:t>
            </a:fld>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sp>
        <p:nvSpPr>
          <p:cNvPr id="21" name="Text Placeholder 20">
            <a:extLst>
              <a:ext uri="{FF2B5EF4-FFF2-40B4-BE49-F238E27FC236}">
                <a16:creationId xmlns:a16="http://schemas.microsoft.com/office/drawing/2014/main" id="{E30C70CD-34AE-4E81-9C76-2264F6535DC6}"/>
              </a:ext>
            </a:extLst>
          </p:cNvPr>
          <p:cNvSpPr>
            <a:spLocks noGrp="1"/>
          </p:cNvSpPr>
          <p:nvPr>
            <p:ph type="body" sz="quarter" idx="18" hasCustomPrompt="1"/>
          </p:nvPr>
        </p:nvSpPr>
        <p:spPr>
          <a:xfrm>
            <a:off x="762000"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3" name="Text Placeholder 22">
            <a:extLst>
              <a:ext uri="{FF2B5EF4-FFF2-40B4-BE49-F238E27FC236}">
                <a16:creationId xmlns:a16="http://schemas.microsoft.com/office/drawing/2014/main" id="{235C58CE-E43F-426F-82AB-239647C23386}"/>
              </a:ext>
            </a:extLst>
          </p:cNvPr>
          <p:cNvSpPr>
            <a:spLocks noGrp="1"/>
          </p:cNvSpPr>
          <p:nvPr>
            <p:ph type="body" sz="quarter" idx="19" hasCustomPrompt="1"/>
          </p:nvPr>
        </p:nvSpPr>
        <p:spPr>
          <a:xfrm>
            <a:off x="762000"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4" name="Text Placeholder 20">
            <a:extLst>
              <a:ext uri="{FF2B5EF4-FFF2-40B4-BE49-F238E27FC236}">
                <a16:creationId xmlns:a16="http://schemas.microsoft.com/office/drawing/2014/main" id="{D55E1AD7-14B3-4768-8D3F-19C609A7BB8F}"/>
              </a:ext>
            </a:extLst>
          </p:cNvPr>
          <p:cNvSpPr>
            <a:spLocks noGrp="1"/>
          </p:cNvSpPr>
          <p:nvPr>
            <p:ph type="body" sz="quarter" idx="20" hasCustomPrompt="1"/>
          </p:nvPr>
        </p:nvSpPr>
        <p:spPr>
          <a:xfrm>
            <a:off x="3606378"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5" name="Text Placeholder 22">
            <a:extLst>
              <a:ext uri="{FF2B5EF4-FFF2-40B4-BE49-F238E27FC236}">
                <a16:creationId xmlns:a16="http://schemas.microsoft.com/office/drawing/2014/main" id="{A3AF3352-3A56-4396-A8FD-1BC4310A20E7}"/>
              </a:ext>
            </a:extLst>
          </p:cNvPr>
          <p:cNvSpPr>
            <a:spLocks noGrp="1"/>
          </p:cNvSpPr>
          <p:nvPr>
            <p:ph type="body" sz="quarter" idx="21" hasCustomPrompt="1"/>
          </p:nvPr>
        </p:nvSpPr>
        <p:spPr>
          <a:xfrm>
            <a:off x="3606378"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6" name="Text Placeholder 20">
            <a:extLst>
              <a:ext uri="{FF2B5EF4-FFF2-40B4-BE49-F238E27FC236}">
                <a16:creationId xmlns:a16="http://schemas.microsoft.com/office/drawing/2014/main" id="{C99DC40D-7EDE-4515-887E-65785A067A79}"/>
              </a:ext>
            </a:extLst>
          </p:cNvPr>
          <p:cNvSpPr>
            <a:spLocks noGrp="1"/>
          </p:cNvSpPr>
          <p:nvPr>
            <p:ph type="body" sz="quarter" idx="22" hasCustomPrompt="1"/>
          </p:nvPr>
        </p:nvSpPr>
        <p:spPr>
          <a:xfrm>
            <a:off x="6474376"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7" name="Text Placeholder 22">
            <a:extLst>
              <a:ext uri="{FF2B5EF4-FFF2-40B4-BE49-F238E27FC236}">
                <a16:creationId xmlns:a16="http://schemas.microsoft.com/office/drawing/2014/main" id="{ABEAFB26-D586-48C6-8874-FFCF36547533}"/>
              </a:ext>
            </a:extLst>
          </p:cNvPr>
          <p:cNvSpPr>
            <a:spLocks noGrp="1"/>
          </p:cNvSpPr>
          <p:nvPr>
            <p:ph type="body" sz="quarter" idx="23" hasCustomPrompt="1"/>
          </p:nvPr>
        </p:nvSpPr>
        <p:spPr>
          <a:xfrm>
            <a:off x="6474376"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8" name="Text Placeholder 20">
            <a:extLst>
              <a:ext uri="{FF2B5EF4-FFF2-40B4-BE49-F238E27FC236}">
                <a16:creationId xmlns:a16="http://schemas.microsoft.com/office/drawing/2014/main" id="{4697968D-339F-4512-A3A3-252CC63E080B}"/>
              </a:ext>
            </a:extLst>
          </p:cNvPr>
          <p:cNvSpPr>
            <a:spLocks noGrp="1"/>
          </p:cNvSpPr>
          <p:nvPr>
            <p:ph type="body" sz="quarter" idx="24" hasCustomPrompt="1"/>
          </p:nvPr>
        </p:nvSpPr>
        <p:spPr>
          <a:xfrm>
            <a:off x="9354311"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9" name="Text Placeholder 22">
            <a:extLst>
              <a:ext uri="{FF2B5EF4-FFF2-40B4-BE49-F238E27FC236}">
                <a16:creationId xmlns:a16="http://schemas.microsoft.com/office/drawing/2014/main" id="{1323ABF8-0C74-4691-8792-62D9C0CAA768}"/>
              </a:ext>
            </a:extLst>
          </p:cNvPr>
          <p:cNvSpPr>
            <a:spLocks noGrp="1"/>
          </p:cNvSpPr>
          <p:nvPr>
            <p:ph type="body" sz="quarter" idx="25" hasCustomPrompt="1"/>
          </p:nvPr>
        </p:nvSpPr>
        <p:spPr>
          <a:xfrm>
            <a:off x="9354311"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4247727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1/26/2025</a:t>
            </a:fld>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dirty="0"/>
              <a:t>Click to edit Master title style</a:t>
            </a:r>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fld id="{F4D57BDD-E64A-4D27-8978-82FFCA18A12C}" type="datetimeFigureOut">
              <a:rPr lang="en-US" smtClean="0"/>
              <a:pPr/>
              <a:t>1/26/2025</a:t>
            </a:fld>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dirty="0"/>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dirty="0"/>
              <a:t>Click to edit Master title style</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1/26/2025</a:t>
            </a:fld>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fld id="{F4D57BDD-E64A-4D27-8978-82FFCA18A12C}" type="datetimeFigureOut">
              <a:rPr lang="en-US" smtClean="0"/>
              <a:pPr/>
              <a:t>1/26/2025</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71" r:id="rId6"/>
    <p:sldLayoutId id="2147483665" r:id="rId7"/>
    <p:sldLayoutId id="2147483670" r:id="rId8"/>
    <p:sldLayoutId id="2147483652" r:id="rId9"/>
    <p:sldLayoutId id="2147483653" r:id="rId10"/>
    <p:sldLayoutId id="2147483667"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pixabay.com/en/switzerland-alpine-swiss-alps-2762333/"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hyperlink" Target="https://pixabay.com/en/sunflower-sunflower-field-yellow-1522887/" TargetMode="External"/><Relationship Id="rId5" Type="http://schemas.openxmlformats.org/officeDocument/2006/relationships/image" Target="../media/image28.jpg"/><Relationship Id="rId10" Type="http://schemas.openxmlformats.org/officeDocument/2006/relationships/hyperlink" Target="https://commons.wikimedia.org/wiki/File:Falk_Oberdorf_Wiehengebirge_Winter_Heidbrink.JPG" TargetMode="External"/><Relationship Id="rId4" Type="http://schemas.openxmlformats.org/officeDocument/2006/relationships/hyperlink" Target="https://www.pexels.com/photo/autumn-autumn-leaves-blur-close-up-530196/" TargetMode="External"/><Relationship Id="rId9"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hyperlink" Target="https://www.holidaysatw.com/2020/04/hurghada.html"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hyperlink" Target="https://www.rawpixel.com/search/hotel%20building?page=1&amp;path=_topics&amp;sort=curated" TargetMode="External"/><Relationship Id="rId5" Type="http://schemas.openxmlformats.org/officeDocument/2006/relationships/image" Target="../media/image32.jpg"/><Relationship Id="rId4" Type="http://schemas.openxmlformats.org/officeDocument/2006/relationships/hyperlink" Target="https://pixabay.com/illustrations/profits-revenue-business-income-1953616/"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5.jpg"/><Relationship Id="rId5" Type="http://schemas.openxmlformats.org/officeDocument/2006/relationships/image" Target="../media/image2.jp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ool with umbrellas and trees&#10;&#10;Description automatically generated">
            <a:extLst>
              <a:ext uri="{FF2B5EF4-FFF2-40B4-BE49-F238E27FC236}">
                <a16:creationId xmlns:a16="http://schemas.microsoft.com/office/drawing/2014/main" id="{42EC7A31-0FA3-A0E1-7AE2-B041EE15E6B8}"/>
              </a:ext>
            </a:extLst>
          </p:cNvPr>
          <p:cNvPicPr>
            <a:picLocks noGrp="1" noChangeAspect="1"/>
          </p:cNvPicPr>
          <p:nvPr>
            <p:ph type="pic" sz="quarter" idx="10"/>
          </p:nvPr>
        </p:nvPicPr>
        <p:blipFill>
          <a:blip r:embed="rId3"/>
          <a:srcRect t="13323" b="13323"/>
          <a:stretch>
            <a:fillRect/>
          </a:stretch>
        </p:blipFill>
        <p:spPr/>
      </p:pic>
      <p:sp>
        <p:nvSpPr>
          <p:cNvPr id="17" name="TextBox 16">
            <a:extLst>
              <a:ext uri="{FF2B5EF4-FFF2-40B4-BE49-F238E27FC236}">
                <a16:creationId xmlns:a16="http://schemas.microsoft.com/office/drawing/2014/main" id="{C577AB1C-61B2-A8F2-4695-11ADF8A3588F}"/>
              </a:ext>
            </a:extLst>
          </p:cNvPr>
          <p:cNvSpPr txBox="1"/>
          <p:nvPr/>
        </p:nvSpPr>
        <p:spPr>
          <a:xfrm>
            <a:off x="0" y="5164813"/>
            <a:ext cx="12192000" cy="1015663"/>
          </a:xfrm>
          <a:prstGeom prst="rect">
            <a:avLst/>
          </a:prstGeom>
          <a:solidFill>
            <a:schemeClr val="bg1"/>
          </a:solidFill>
        </p:spPr>
        <p:txBody>
          <a:bodyPr wrap="square" rtlCol="0">
            <a:spAutoFit/>
          </a:bodyPr>
          <a:lstStyle/>
          <a:p>
            <a:r>
              <a:rPr lang="en-US" sz="6000" dirty="0">
                <a:solidFill>
                  <a:srgbClr val="FFFF00"/>
                </a:solidFill>
                <a:latin typeface="+mj-lt"/>
              </a:rPr>
              <a:t>Hotel Revenue Analysis Project</a:t>
            </a:r>
          </a:p>
        </p:txBody>
      </p:sp>
    </p:spTree>
    <p:extLst>
      <p:ext uri="{BB962C8B-B14F-4D97-AF65-F5344CB8AC3E}">
        <p14:creationId xmlns:p14="http://schemas.microsoft.com/office/powerpoint/2010/main" val="135476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06EA9D-EAA1-82AA-07FC-B457BDA38D34}"/>
              </a:ext>
            </a:extLst>
          </p:cNvPr>
          <p:cNvSpPr txBox="1"/>
          <p:nvPr/>
        </p:nvSpPr>
        <p:spPr>
          <a:xfrm>
            <a:off x="471948" y="481781"/>
            <a:ext cx="4699820" cy="800219"/>
          </a:xfrm>
          <a:prstGeom prst="rect">
            <a:avLst/>
          </a:prstGeom>
          <a:noFill/>
        </p:spPr>
        <p:txBody>
          <a:bodyPr wrap="square" rtlCol="0">
            <a:spAutoFit/>
          </a:bodyPr>
          <a:lstStyle/>
          <a:p>
            <a:r>
              <a:rPr lang="en-US" sz="2800" dirty="0">
                <a:latin typeface="+mj-lt"/>
              </a:rPr>
              <a:t>SQL Data Pre-Processing</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DFCAC186-32D3-5FD6-7A90-BD2B73C2ED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57135" y="1051092"/>
            <a:ext cx="7046727" cy="3953527"/>
          </a:xfrm>
          <a:prstGeom prst="rect">
            <a:avLst/>
          </a:prstGeom>
        </p:spPr>
      </p:pic>
      <p:sp>
        <p:nvSpPr>
          <p:cNvPr id="17" name="TextBox 16">
            <a:extLst>
              <a:ext uri="{FF2B5EF4-FFF2-40B4-BE49-F238E27FC236}">
                <a16:creationId xmlns:a16="http://schemas.microsoft.com/office/drawing/2014/main" id="{5EBA6C97-9318-D3FC-AE05-8181C3B2E6F5}"/>
              </a:ext>
            </a:extLst>
          </p:cNvPr>
          <p:cNvSpPr txBox="1"/>
          <p:nvPr/>
        </p:nvSpPr>
        <p:spPr>
          <a:xfrm>
            <a:off x="-1360313" y="4001729"/>
            <a:ext cx="919316" cy="1002890"/>
          </a:xfrm>
          <a:prstGeom prst="rect">
            <a:avLst/>
          </a:prstGeom>
          <a:noFill/>
        </p:spPr>
        <p:txBody>
          <a:bodyPr wrap="square" rtlCol="0">
            <a:spAutoFit/>
          </a:bodyPr>
          <a:lstStyle/>
          <a:p>
            <a:endParaRPr lang="en-US" dirty="0"/>
          </a:p>
        </p:txBody>
      </p:sp>
      <p:sp>
        <p:nvSpPr>
          <p:cNvPr id="18" name="Rectangle 6">
            <a:extLst>
              <a:ext uri="{FF2B5EF4-FFF2-40B4-BE49-F238E27FC236}">
                <a16:creationId xmlns:a16="http://schemas.microsoft.com/office/drawing/2014/main" id="{93323836-5EFE-FC47-64C0-CB1EF31F89E4}"/>
              </a:ext>
            </a:extLst>
          </p:cNvPr>
          <p:cNvSpPr>
            <a:spLocks noChangeArrowheads="1"/>
          </p:cNvSpPr>
          <p:nvPr/>
        </p:nvSpPr>
        <p:spPr bwMode="auto">
          <a:xfrm>
            <a:off x="404198" y="1331062"/>
            <a:ext cx="445293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 observed that the dataset stores the guests' countries in a three-letter country code format.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gain deeper insights into customer behavior based on their geographical location, I plan to create a new categorical column called </a:t>
            </a:r>
            <a:r>
              <a:rPr kumimoji="0" lang="en-US" altLang="en-US" sz="1800" b="1" i="0" u="none" strike="noStrike" cap="none" normalizeH="0" baseline="0" dirty="0">
                <a:ln>
                  <a:noFill/>
                </a:ln>
                <a:solidFill>
                  <a:schemeClr val="tx1"/>
                </a:solidFill>
                <a:effectLst/>
                <a:latin typeface="Arial" panose="020B0604020202020204" pitchFamily="34" charset="0"/>
              </a:rPr>
              <a:t>'region’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will classify the guests into broader regions, allowing for a more comprehensive analysis of trends and patterns across different parts of the world.</a:t>
            </a:r>
          </a:p>
        </p:txBody>
      </p:sp>
    </p:spTree>
    <p:extLst>
      <p:ext uri="{BB962C8B-B14F-4D97-AF65-F5344CB8AC3E}">
        <p14:creationId xmlns:p14="http://schemas.microsoft.com/office/powerpoint/2010/main" val="630687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9C0A5D-D63E-E978-F2B8-BBCFB4EF7D81}"/>
              </a:ext>
            </a:extLst>
          </p:cNvPr>
          <p:cNvSpPr txBox="1"/>
          <p:nvPr/>
        </p:nvSpPr>
        <p:spPr>
          <a:xfrm>
            <a:off x="442451" y="540773"/>
            <a:ext cx="5928851" cy="800219"/>
          </a:xfrm>
          <a:prstGeom prst="rect">
            <a:avLst/>
          </a:prstGeom>
          <a:noFill/>
        </p:spPr>
        <p:txBody>
          <a:bodyPr wrap="square" rtlCol="0">
            <a:spAutoFit/>
          </a:bodyPr>
          <a:lstStyle/>
          <a:p>
            <a:r>
              <a:rPr lang="en-US" sz="2800" dirty="0">
                <a:latin typeface="+mj-lt"/>
              </a:rPr>
              <a:t>SQL Data Pre-Processing</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6F15064E-87CE-3035-67B8-48BE24DF81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28800" y="2603327"/>
            <a:ext cx="7585151" cy="3818731"/>
          </a:xfrm>
          <a:prstGeom prst="rect">
            <a:avLst/>
          </a:prstGeom>
        </p:spPr>
      </p:pic>
      <p:sp>
        <p:nvSpPr>
          <p:cNvPr id="8" name="TextBox 7">
            <a:extLst>
              <a:ext uri="{FF2B5EF4-FFF2-40B4-BE49-F238E27FC236}">
                <a16:creationId xmlns:a16="http://schemas.microsoft.com/office/drawing/2014/main" id="{C6ECCE0A-AD70-B6C6-F1A9-2871FA167331}"/>
              </a:ext>
            </a:extLst>
          </p:cNvPr>
          <p:cNvSpPr txBox="1"/>
          <p:nvPr/>
        </p:nvSpPr>
        <p:spPr>
          <a:xfrm>
            <a:off x="648928" y="1787493"/>
            <a:ext cx="10166556" cy="369332"/>
          </a:xfrm>
          <a:prstGeom prst="rect">
            <a:avLst/>
          </a:prstGeom>
          <a:noFill/>
        </p:spPr>
        <p:txBody>
          <a:bodyPr wrap="square" rtlCol="0">
            <a:spAutoFit/>
          </a:bodyPr>
          <a:lstStyle/>
          <a:p>
            <a:r>
              <a:rPr lang="en-US" dirty="0"/>
              <a:t>Given that the month of arrival of guests are provided in the dataset, I’d like to categorize them by seasons:</a:t>
            </a:r>
          </a:p>
        </p:txBody>
      </p:sp>
    </p:spTree>
    <p:extLst>
      <p:ext uri="{BB962C8B-B14F-4D97-AF65-F5344CB8AC3E}">
        <p14:creationId xmlns:p14="http://schemas.microsoft.com/office/powerpoint/2010/main" val="19016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8613EE-74A8-D812-3DA0-8497BA44B251}"/>
              </a:ext>
            </a:extLst>
          </p:cNvPr>
          <p:cNvSpPr>
            <a:spLocks noGrp="1"/>
          </p:cNvSpPr>
          <p:nvPr>
            <p:ph type="body" sz="quarter" idx="14"/>
          </p:nvPr>
        </p:nvSpPr>
        <p:spPr>
          <a:xfrm>
            <a:off x="589936" y="240890"/>
            <a:ext cx="5334000" cy="649288"/>
          </a:xfrm>
        </p:spPr>
        <p:txBody>
          <a:bodyPr/>
          <a:lstStyle/>
          <a:p>
            <a:pPr algn="l"/>
            <a:r>
              <a:rPr lang="en-US" sz="2800" dirty="0">
                <a:latin typeface="+mj-lt"/>
              </a:rPr>
              <a:t>SQL Data Pre-Processing</a:t>
            </a:r>
          </a:p>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8D87BDA3-FE0F-AB32-27F7-2B381D8E78D0}"/>
              </a:ext>
            </a:extLst>
          </p:cNvPr>
          <p:cNvPicPr>
            <a:picLocks noChangeAspect="1"/>
          </p:cNvPicPr>
          <p:nvPr/>
        </p:nvPicPr>
        <p:blipFill>
          <a:blip r:embed="rId2" cstate="email">
            <a:extLst>
              <a:ext uri="{28A0092B-C50C-407E-A947-70E740481C1C}">
                <a14:useLocalDpi xmlns:a14="http://schemas.microsoft.com/office/drawing/2010/main"/>
              </a:ext>
            </a:extLst>
          </a:blip>
          <a:srcRect b="15439"/>
          <a:stretch/>
        </p:blipFill>
        <p:spPr>
          <a:xfrm>
            <a:off x="910715" y="2266695"/>
            <a:ext cx="10213254" cy="4006286"/>
          </a:xfrm>
          <a:prstGeom prst="rect">
            <a:avLst/>
          </a:prstGeom>
        </p:spPr>
      </p:pic>
      <p:sp>
        <p:nvSpPr>
          <p:cNvPr id="7" name="TextBox 6">
            <a:extLst>
              <a:ext uri="{FF2B5EF4-FFF2-40B4-BE49-F238E27FC236}">
                <a16:creationId xmlns:a16="http://schemas.microsoft.com/office/drawing/2014/main" id="{258CBAE8-CAF4-BA07-C3FF-48E084421316}"/>
              </a:ext>
            </a:extLst>
          </p:cNvPr>
          <p:cNvSpPr txBox="1"/>
          <p:nvPr/>
        </p:nvSpPr>
        <p:spPr>
          <a:xfrm>
            <a:off x="521109" y="1091381"/>
            <a:ext cx="11395587" cy="646331"/>
          </a:xfrm>
          <a:prstGeom prst="rect">
            <a:avLst/>
          </a:prstGeom>
          <a:noFill/>
        </p:spPr>
        <p:txBody>
          <a:bodyPr wrap="square" rtlCol="0">
            <a:spAutoFit/>
          </a:bodyPr>
          <a:lstStyle/>
          <a:p>
            <a:r>
              <a:rPr lang="en-US" dirty="0"/>
              <a:t>The SQL query below utilizes DATEPART &amp; CASE WHEN statements, as well as converting and concatenating each columns from the arrival date to extract out the corresponding day of the week in which the guests arrive in.</a:t>
            </a:r>
          </a:p>
        </p:txBody>
      </p:sp>
    </p:spTree>
    <p:extLst>
      <p:ext uri="{BB962C8B-B14F-4D97-AF65-F5344CB8AC3E}">
        <p14:creationId xmlns:p14="http://schemas.microsoft.com/office/powerpoint/2010/main" val="219817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B869E1-E2B7-FE0E-9329-830E0F31A47A}"/>
              </a:ext>
            </a:extLst>
          </p:cNvPr>
          <p:cNvSpPr>
            <a:spLocks noGrp="1"/>
          </p:cNvSpPr>
          <p:nvPr>
            <p:ph type="body" sz="quarter" idx="14"/>
          </p:nvPr>
        </p:nvSpPr>
        <p:spPr>
          <a:xfrm>
            <a:off x="762000" y="506361"/>
            <a:ext cx="5334000" cy="649288"/>
          </a:xfrm>
        </p:spPr>
        <p:txBody>
          <a:bodyPr/>
          <a:lstStyle/>
          <a:p>
            <a:r>
              <a:rPr lang="en-US" sz="2800" dirty="0">
                <a:latin typeface="+mj-lt"/>
              </a:rPr>
              <a:t>SQL Data Pre-Processing</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8318E409-1359-AC13-7655-76C5FD352B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3123" y="997668"/>
            <a:ext cx="8675379" cy="4439571"/>
          </a:xfrm>
          <a:prstGeom prst="rect">
            <a:avLst/>
          </a:prstGeom>
        </p:spPr>
      </p:pic>
      <p:sp>
        <p:nvSpPr>
          <p:cNvPr id="2" name="TextBox 1">
            <a:extLst>
              <a:ext uri="{FF2B5EF4-FFF2-40B4-BE49-F238E27FC236}">
                <a16:creationId xmlns:a16="http://schemas.microsoft.com/office/drawing/2014/main" id="{DB77B0BF-7989-7684-F82E-F355C000E2C9}"/>
              </a:ext>
            </a:extLst>
          </p:cNvPr>
          <p:cNvSpPr txBox="1"/>
          <p:nvPr/>
        </p:nvSpPr>
        <p:spPr>
          <a:xfrm>
            <a:off x="9261987" y="1386348"/>
            <a:ext cx="2802193" cy="3416320"/>
          </a:xfrm>
          <a:prstGeom prst="rect">
            <a:avLst/>
          </a:prstGeom>
          <a:noFill/>
        </p:spPr>
        <p:txBody>
          <a:bodyPr wrap="square" rtlCol="0">
            <a:spAutoFit/>
          </a:bodyPr>
          <a:lstStyle/>
          <a:p>
            <a:r>
              <a:rPr lang="en-US" dirty="0"/>
              <a:t>Since we’re given the: </a:t>
            </a:r>
          </a:p>
          <a:p>
            <a:pPr marL="342900" indent="-342900">
              <a:buAutoNum type="arabicPeriod"/>
            </a:pPr>
            <a:r>
              <a:rPr lang="en-US" dirty="0"/>
              <a:t>ADR value </a:t>
            </a:r>
          </a:p>
          <a:p>
            <a:pPr marL="342900" indent="-342900">
              <a:buAutoNum type="arabicPeriod"/>
            </a:pPr>
            <a:r>
              <a:rPr lang="en-US" dirty="0"/>
              <a:t># of weekdays and weekends stayed from a particular booking </a:t>
            </a:r>
          </a:p>
          <a:p>
            <a:pPr marL="342900" indent="-342900">
              <a:buAutoNum type="arabicPeriod"/>
            </a:pPr>
            <a:r>
              <a:rPr lang="en-US" dirty="0"/>
              <a:t>% Discount corresponding for guests belong to a particular market_segment </a:t>
            </a:r>
          </a:p>
          <a:p>
            <a:pPr marL="342900" indent="-342900">
              <a:buAutoNum type="arabicPeriod"/>
            </a:pPr>
            <a:r>
              <a:rPr lang="en-US" dirty="0"/>
              <a:t>Meal Cost of food provided to the guest</a:t>
            </a:r>
          </a:p>
        </p:txBody>
      </p:sp>
      <p:sp>
        <p:nvSpPr>
          <p:cNvPr id="3" name="TextBox 2">
            <a:extLst>
              <a:ext uri="{FF2B5EF4-FFF2-40B4-BE49-F238E27FC236}">
                <a16:creationId xmlns:a16="http://schemas.microsoft.com/office/drawing/2014/main" id="{2F0E0408-3A7A-865E-7EA8-C6D8192176FC}"/>
              </a:ext>
            </a:extLst>
          </p:cNvPr>
          <p:cNvSpPr txBox="1"/>
          <p:nvPr/>
        </p:nvSpPr>
        <p:spPr>
          <a:xfrm>
            <a:off x="1563328" y="5584723"/>
            <a:ext cx="8593393" cy="1200329"/>
          </a:xfrm>
          <a:prstGeom prst="rect">
            <a:avLst/>
          </a:prstGeom>
          <a:noFill/>
        </p:spPr>
        <p:txBody>
          <a:bodyPr wrap="square" rtlCol="0">
            <a:spAutoFit/>
          </a:bodyPr>
          <a:lstStyle/>
          <a:p>
            <a:r>
              <a:rPr lang="en-US" dirty="0"/>
              <a:t>We can manipulate the ADR formula to obtain the corresponding revenue generated by each booking, this is given by: </a:t>
            </a:r>
          </a:p>
          <a:p>
            <a:r>
              <a:rPr lang="en-US" dirty="0"/>
              <a:t>𝑅𝑒𝑣𝑒𝑛𝑢𝑒 𝑝𝑒𝑟 𝑏𝑜𝑜𝑘𝑖𝑛𝑔 =[ × 𝑠𝑡𝑎𝑦𝑠 𝑖𝑛 𝑤𝑒𝑒𝑘 𝑛𝑖𝑔ℎ𝑡𝑠 +𝑠𝑡𝑎𝑦𝑠 𝑖𝑛 𝑤𝑒𝑒𝑘𝑒𝑛𝑑 𝑛𝑖𝑔ℎ𝑡𝑠 ×𝐴𝐷𝑅 1 −𝐷𝑖𝑠𝑐𝑜𝑢𝑛𝑡 ]−𝑀𝑒𝑎𝑙 𝐶𝑜𝑠�</a:t>
            </a:r>
          </a:p>
        </p:txBody>
      </p:sp>
    </p:spTree>
    <p:extLst>
      <p:ext uri="{BB962C8B-B14F-4D97-AF65-F5344CB8AC3E}">
        <p14:creationId xmlns:p14="http://schemas.microsoft.com/office/powerpoint/2010/main" val="3936601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14</a:t>
            </a:fld>
            <a:endParaRPr lang="en-US" dirty="0"/>
          </a:p>
        </p:txBody>
      </p:sp>
      <p:sp>
        <p:nvSpPr>
          <p:cNvPr id="8" name="Text Placeholder 7">
            <a:extLst>
              <a:ext uri="{FF2B5EF4-FFF2-40B4-BE49-F238E27FC236}">
                <a16:creationId xmlns:a16="http://schemas.microsoft.com/office/drawing/2014/main" id="{0BC81DF4-BF85-4749-90D8-614AAAA740C0}"/>
              </a:ext>
            </a:extLst>
          </p:cNvPr>
          <p:cNvSpPr>
            <a:spLocks noGrp="1"/>
          </p:cNvSpPr>
          <p:nvPr>
            <p:ph type="body" sz="quarter" idx="14"/>
          </p:nvPr>
        </p:nvSpPr>
        <p:spPr>
          <a:xfrm>
            <a:off x="381001" y="514306"/>
            <a:ext cx="5334000" cy="649288"/>
          </a:xfrm>
        </p:spPr>
        <p:txBody>
          <a:bodyPr/>
          <a:lstStyle/>
          <a:p>
            <a:r>
              <a:rPr lang="en-US" dirty="0">
                <a:latin typeface="+mj-lt"/>
              </a:rPr>
              <a:t>Hotel revenue data analysis</a:t>
            </a:r>
          </a:p>
          <a:p>
            <a:endParaRPr lang="en-US" dirty="0"/>
          </a:p>
        </p:txBody>
      </p:sp>
      <p:sp>
        <p:nvSpPr>
          <p:cNvPr id="12" name="Rectangle 2">
            <a:extLst>
              <a:ext uri="{FF2B5EF4-FFF2-40B4-BE49-F238E27FC236}">
                <a16:creationId xmlns:a16="http://schemas.microsoft.com/office/drawing/2014/main" id="{30DACD2B-9F9C-AFD0-4E23-49856C497688}"/>
              </a:ext>
            </a:extLst>
          </p:cNvPr>
          <p:cNvSpPr>
            <a:spLocks noChangeArrowheads="1"/>
          </p:cNvSpPr>
          <p:nvPr/>
        </p:nvSpPr>
        <p:spPr bwMode="auto">
          <a:xfrm>
            <a:off x="477297" y="1163594"/>
            <a:ext cx="1095270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model used in this task is a </a:t>
            </a:r>
            <a:r>
              <a:rPr kumimoji="0" lang="en-US" altLang="en-US" sz="1800" b="1" i="0" u="none" strike="noStrike" cap="none" normalizeH="0" baseline="0" dirty="0">
                <a:ln>
                  <a:noFill/>
                </a:ln>
                <a:solidFill>
                  <a:srgbClr val="FF0000"/>
                </a:solidFill>
                <a:effectLst/>
                <a:latin typeface="Arial" panose="020B0604020202020204" pitchFamily="34" charset="0"/>
              </a:rPr>
              <a:t>Random Forest Regressor</a:t>
            </a:r>
            <a:r>
              <a:rPr kumimoji="0" lang="en-US" altLang="en-US" sz="1800" b="0" i="0" u="none" strike="noStrike" cap="none" normalizeH="0" baseline="0" dirty="0">
                <a:ln>
                  <a:noFill/>
                </a:ln>
                <a:solidFill>
                  <a:schemeClr val="tx1"/>
                </a:solidFill>
                <a:effectLst/>
                <a:latin typeface="Arial" panose="020B0604020202020204" pitchFamily="34" charset="0"/>
              </a:rPr>
              <a:t>, a powerful supervised machine learning algorithm designed for regression tasks.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It operates by constructing multiple decision trees during the training phase and aggregating their predictions to produce a final 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ensemble method enhances accuracy by reducing variance, making it robust against overfitting and capable of handling complex, non-linear relationships in data.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this pipeline, the Random Forest Regressor predicts the </a:t>
            </a:r>
            <a:r>
              <a:rPr kumimoji="0" lang="en-US" altLang="en-US" sz="1800" b="1" i="0" u="none" strike="noStrike" cap="none" normalizeH="0" baseline="0" dirty="0">
                <a:ln>
                  <a:noFill/>
                </a:ln>
                <a:solidFill>
                  <a:schemeClr val="tx1"/>
                </a:solidFill>
                <a:effectLst/>
                <a:latin typeface="Arial" panose="020B0604020202020204" pitchFamily="34" charset="0"/>
              </a:rPr>
              <a:t>Average Daily Rate (ADR)</a:t>
            </a:r>
            <a:r>
              <a:rPr kumimoji="0" lang="en-US" altLang="en-US" sz="1800" b="0" i="0" u="none" strike="noStrike" cap="none" normalizeH="0" baseline="0" dirty="0">
                <a:ln>
                  <a:noFill/>
                </a:ln>
                <a:solidFill>
                  <a:schemeClr val="tx1"/>
                </a:solidFill>
                <a:effectLst/>
                <a:latin typeface="Arial" panose="020B0604020202020204" pitchFamily="34" charset="0"/>
              </a:rPr>
              <a:t> of hotel bookings based on features such as total nights stayed, meal types, and customer demographics.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model is integrated with preprocessing steps to handle missing values and encode categorical variables, ensuring smooth and efficient handling of the dataset's mixed data types.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Random Forest’s ability to manage noisy data, provide feature importance insights, and scale efficiently makes it an ideal choice for this task, delivering reliable and interpretable predictions for a critical business metric in the hospitality industry.</a:t>
            </a:r>
          </a:p>
        </p:txBody>
      </p:sp>
    </p:spTree>
    <p:extLst>
      <p:ext uri="{BB962C8B-B14F-4D97-AF65-F5344CB8AC3E}">
        <p14:creationId xmlns:p14="http://schemas.microsoft.com/office/powerpoint/2010/main" val="134336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C602A6CB-683E-0092-3BB1-272FC4C3B3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968" y="237243"/>
            <a:ext cx="7413523" cy="3989205"/>
          </a:xfrm>
          <a:prstGeom prst="rect">
            <a:avLst/>
          </a:prstGeom>
        </p:spPr>
      </p:pic>
      <p:sp>
        <p:nvSpPr>
          <p:cNvPr id="6" name="TextBox 5">
            <a:extLst>
              <a:ext uri="{FF2B5EF4-FFF2-40B4-BE49-F238E27FC236}">
                <a16:creationId xmlns:a16="http://schemas.microsoft.com/office/drawing/2014/main" id="{1D544C69-8126-D389-3023-F18EC3D613A0}"/>
              </a:ext>
            </a:extLst>
          </p:cNvPr>
          <p:cNvSpPr txBox="1"/>
          <p:nvPr/>
        </p:nvSpPr>
        <p:spPr>
          <a:xfrm>
            <a:off x="8121445" y="363794"/>
            <a:ext cx="3775587" cy="6186309"/>
          </a:xfrm>
          <a:prstGeom prst="rect">
            <a:avLst/>
          </a:prstGeom>
          <a:noFill/>
        </p:spPr>
        <p:txBody>
          <a:bodyPr wrap="square" rtlCol="0">
            <a:spAutoFit/>
          </a:bodyPr>
          <a:lstStyle/>
          <a:p>
            <a:pPr marL="342900" indent="-342900">
              <a:buAutoNum type="arabicPeriod"/>
            </a:pPr>
            <a:r>
              <a:rPr lang="en-US" b="1" dirty="0"/>
              <a:t>Importing Libraries</a:t>
            </a:r>
          </a:p>
          <a:p>
            <a:endParaRPr lang="en-US" b="1" dirty="0"/>
          </a:p>
          <a:p>
            <a:r>
              <a:rPr lang="en-US" dirty="0"/>
              <a:t>The code imports essential libraries:</a:t>
            </a:r>
          </a:p>
          <a:p>
            <a:pPr>
              <a:buFont typeface="Arial" panose="020B0604020202020204" pitchFamily="34" charset="0"/>
              <a:buChar char="•"/>
            </a:pPr>
            <a:r>
              <a:rPr lang="en-US" b="1" i="1" dirty="0"/>
              <a:t>pandas</a:t>
            </a:r>
            <a:r>
              <a:rPr lang="en-US" dirty="0"/>
              <a:t>: For handling tabular data.</a:t>
            </a:r>
          </a:p>
          <a:p>
            <a:pPr>
              <a:buFont typeface="Arial" panose="020B0604020202020204" pitchFamily="34" charset="0"/>
              <a:buChar char="•"/>
            </a:pPr>
            <a:r>
              <a:rPr lang="en-US" b="1" i="1" dirty="0"/>
              <a:t>sklearn.model_selection</a:t>
            </a:r>
            <a:r>
              <a:rPr lang="en-US" dirty="0"/>
              <a:t>: To split data into training and testing sets.</a:t>
            </a:r>
          </a:p>
          <a:p>
            <a:pPr>
              <a:buFont typeface="Arial" panose="020B0604020202020204" pitchFamily="34" charset="0"/>
              <a:buChar char="•"/>
            </a:pPr>
            <a:r>
              <a:rPr lang="en-US" b="1" i="1" dirty="0"/>
              <a:t>sklearn.preprocessing</a:t>
            </a:r>
            <a:r>
              <a:rPr lang="en-US" dirty="0"/>
              <a:t>: For preprocessing tasks like encoding categorical data.</a:t>
            </a:r>
          </a:p>
          <a:p>
            <a:pPr>
              <a:buFont typeface="Arial" panose="020B0604020202020204" pitchFamily="34" charset="0"/>
              <a:buChar char="•"/>
            </a:pPr>
            <a:r>
              <a:rPr lang="en-US" b="1" i="1" dirty="0"/>
              <a:t>sklearn.impute</a:t>
            </a:r>
            <a:r>
              <a:rPr lang="en-US" dirty="0"/>
              <a:t>: To handle missing values.</a:t>
            </a:r>
          </a:p>
          <a:p>
            <a:pPr>
              <a:buFont typeface="Arial" panose="020B0604020202020204" pitchFamily="34" charset="0"/>
              <a:buChar char="•"/>
            </a:pPr>
            <a:r>
              <a:rPr lang="en-US" b="1" i="1" dirty="0"/>
              <a:t>sklearn.ensemble</a:t>
            </a:r>
            <a:r>
              <a:rPr lang="en-US" dirty="0"/>
              <a:t>: To use the Random Forest Regressor.</a:t>
            </a:r>
          </a:p>
          <a:p>
            <a:pPr>
              <a:buFont typeface="Arial" panose="020B0604020202020204" pitchFamily="34" charset="0"/>
              <a:buChar char="•"/>
            </a:pPr>
            <a:r>
              <a:rPr lang="en-US" b="1" i="1" dirty="0"/>
              <a:t>sklearn.metrics</a:t>
            </a:r>
            <a:r>
              <a:rPr lang="en-US" dirty="0"/>
              <a:t>: To evaluate model performance using metrics like Mean Squared Error (MSE) and R² score.</a:t>
            </a:r>
          </a:p>
          <a:p>
            <a:pPr>
              <a:buFont typeface="Arial" panose="020B0604020202020204" pitchFamily="34" charset="0"/>
              <a:buChar char="•"/>
            </a:pPr>
            <a:r>
              <a:rPr lang="en-US" b="1" i="1" dirty="0"/>
              <a:t>sklearn.compose</a:t>
            </a:r>
            <a:r>
              <a:rPr lang="en-US" dirty="0"/>
              <a:t>: For combining preprocessing steps.</a:t>
            </a:r>
          </a:p>
          <a:p>
            <a:pPr>
              <a:buFont typeface="Arial" panose="020B0604020202020204" pitchFamily="34" charset="0"/>
              <a:buChar char="•"/>
            </a:pPr>
            <a:r>
              <a:rPr lang="en-US" b="1" i="1" dirty="0"/>
              <a:t>sklearn.pipeline</a:t>
            </a:r>
            <a:r>
              <a:rPr lang="en-US" dirty="0"/>
              <a:t>: To build a streamlined machine learning workflow.</a:t>
            </a:r>
          </a:p>
          <a:p>
            <a:endParaRPr lang="en-US" dirty="0"/>
          </a:p>
        </p:txBody>
      </p:sp>
    </p:spTree>
    <p:extLst>
      <p:ext uri="{BB962C8B-B14F-4D97-AF65-F5344CB8AC3E}">
        <p14:creationId xmlns:p14="http://schemas.microsoft.com/office/powerpoint/2010/main" val="2005277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16</a:t>
            </a:fld>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864992EF-2F6C-7040-78E5-458A6D7DC9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126" y="85005"/>
            <a:ext cx="7217039" cy="3757790"/>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8B42F481-734D-E572-40A6-2A0F41B98B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05710" y="2899458"/>
            <a:ext cx="7186290" cy="3958542"/>
          </a:xfrm>
          <a:prstGeom prst="rect">
            <a:avLst/>
          </a:prstGeom>
        </p:spPr>
      </p:pic>
    </p:spTree>
    <p:extLst>
      <p:ext uri="{BB962C8B-B14F-4D97-AF65-F5344CB8AC3E}">
        <p14:creationId xmlns:p14="http://schemas.microsoft.com/office/powerpoint/2010/main" val="51620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shot of a computer&#10;&#10;Description automatically generated">
            <a:extLst>
              <a:ext uri="{FF2B5EF4-FFF2-40B4-BE49-F238E27FC236}">
                <a16:creationId xmlns:a16="http://schemas.microsoft.com/office/drawing/2014/main" id="{D78B3E21-BAC9-B2D3-BFF5-32C07B0FE23B}"/>
              </a:ext>
            </a:extLst>
          </p:cNvPr>
          <p:cNvPicPr>
            <a:picLocks noChangeAspect="1"/>
          </p:cNvPicPr>
          <p:nvPr/>
        </p:nvPicPr>
        <p:blipFill>
          <a:blip r:embed="rId2"/>
          <a:stretch>
            <a:fillRect/>
          </a:stretch>
        </p:blipFill>
        <p:spPr>
          <a:xfrm>
            <a:off x="46066" y="58074"/>
            <a:ext cx="7106642" cy="4039164"/>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C3D81AFA-A107-9893-EC15-ABEC895C103A}"/>
              </a:ext>
            </a:extLst>
          </p:cNvPr>
          <p:cNvPicPr>
            <a:picLocks noChangeAspect="1"/>
          </p:cNvPicPr>
          <p:nvPr/>
        </p:nvPicPr>
        <p:blipFill>
          <a:blip r:embed="rId3"/>
          <a:stretch>
            <a:fillRect/>
          </a:stretch>
        </p:blipFill>
        <p:spPr>
          <a:xfrm>
            <a:off x="6085389" y="58074"/>
            <a:ext cx="6060545" cy="4046242"/>
          </a:xfrm>
          <a:prstGeom prst="rect">
            <a:avLst/>
          </a:prstGeom>
        </p:spPr>
      </p:pic>
      <p:sp>
        <p:nvSpPr>
          <p:cNvPr id="13" name="TextBox 12">
            <a:extLst>
              <a:ext uri="{FF2B5EF4-FFF2-40B4-BE49-F238E27FC236}">
                <a16:creationId xmlns:a16="http://schemas.microsoft.com/office/drawing/2014/main" id="{67F6899D-1534-4E14-4CD2-E185098A7718}"/>
              </a:ext>
            </a:extLst>
          </p:cNvPr>
          <p:cNvSpPr txBox="1"/>
          <p:nvPr/>
        </p:nvSpPr>
        <p:spPr>
          <a:xfrm>
            <a:off x="212203" y="4405258"/>
            <a:ext cx="11979797"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Mean Squared Error (MSE)</a:t>
            </a:r>
            <a:r>
              <a:rPr kumimoji="0" lang="en-US" altLang="en-US" b="0" i="0" u="none" strike="noStrike" cap="none" normalizeH="0" baseline="0" dirty="0">
                <a:ln>
                  <a:noFill/>
                </a:ln>
                <a:solidFill>
                  <a:schemeClr val="tx1"/>
                </a:solidFill>
                <a:effectLst/>
                <a:latin typeface="Arial" panose="020B0604020202020204" pitchFamily="34" charset="0"/>
              </a:rPr>
              <a:t>: Measures the average squared difference between predicted and actual values. Lower values indicate better performance.</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MSE = 1084.89</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R-squared (R²)</a:t>
            </a:r>
            <a:r>
              <a:rPr kumimoji="0" lang="en-US" altLang="en-US" sz="1800" b="0" i="0" u="none" strike="noStrike" cap="none" normalizeH="0" baseline="0" dirty="0">
                <a:ln>
                  <a:noFill/>
                </a:ln>
                <a:solidFill>
                  <a:schemeClr val="tx1"/>
                </a:solidFill>
                <a:effectLst/>
                <a:latin typeface="Arial" panose="020B0604020202020204" pitchFamily="34" charset="0"/>
              </a:rPr>
              <a:t>: Indicates the proportion of variance in the target variable explained by the model. Higher values (closer to 1) indicate better performance.</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R² = 0.55 </a:t>
            </a:r>
            <a:r>
              <a:rPr kumimoji="0" lang="en-US" altLang="en-US" sz="1800" b="0" i="0" u="none" strike="noStrike" cap="none" normalizeH="0" baseline="0" dirty="0">
                <a:ln>
                  <a:noFill/>
                </a:ln>
                <a:solidFill>
                  <a:schemeClr val="tx1"/>
                </a:solidFill>
                <a:effectLst/>
                <a:latin typeface="Arial" panose="020B0604020202020204" pitchFamily="34" charset="0"/>
              </a:rPr>
              <a:t>(indicates 55% of the variance in the data is explained by the model).</a:t>
            </a:r>
          </a:p>
        </p:txBody>
      </p:sp>
    </p:spTree>
    <p:extLst>
      <p:ext uri="{BB962C8B-B14F-4D97-AF65-F5344CB8AC3E}">
        <p14:creationId xmlns:p14="http://schemas.microsoft.com/office/powerpoint/2010/main" val="4008278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18</a:t>
            </a:fld>
            <a:endParaRPr lang="en-US" dirty="0"/>
          </a:p>
        </p:txBody>
      </p:sp>
      <p:sp>
        <p:nvSpPr>
          <p:cNvPr id="4" name="Title 3">
            <a:extLst>
              <a:ext uri="{FF2B5EF4-FFF2-40B4-BE49-F238E27FC236}">
                <a16:creationId xmlns:a16="http://schemas.microsoft.com/office/drawing/2014/main" id="{56F4FFA5-7E7C-2C1F-F7A4-633E42F8DAFD}"/>
              </a:ext>
            </a:extLst>
          </p:cNvPr>
          <p:cNvSpPr>
            <a:spLocks noGrp="1"/>
          </p:cNvSpPr>
          <p:nvPr>
            <p:ph type="title"/>
          </p:nvPr>
        </p:nvSpPr>
        <p:spPr>
          <a:xfrm>
            <a:off x="310587" y="317364"/>
            <a:ext cx="10667998" cy="868680"/>
          </a:xfrm>
        </p:spPr>
        <p:txBody>
          <a:bodyPr>
            <a:normAutofit fontScale="90000"/>
          </a:bodyPr>
          <a:lstStyle/>
          <a:p>
            <a:r>
              <a:rPr lang="en-US" dirty="0"/>
              <a:t>Hotel Revenue Dashboard </a:t>
            </a:r>
            <a:br>
              <a:rPr lang="en-US" dirty="0">
                <a:latin typeface="Aptos" panose="020B0004020202020204" pitchFamily="34" charset="0"/>
              </a:rPr>
            </a:br>
            <a:endParaRPr lang="en-US" dirty="0"/>
          </a:p>
        </p:txBody>
      </p:sp>
      <p:pic>
        <p:nvPicPr>
          <p:cNvPr id="14" name="Picture 13" descr="A screenshot of a hotel revenue dashboard&#10;&#10;Description automatically generated">
            <a:extLst>
              <a:ext uri="{FF2B5EF4-FFF2-40B4-BE49-F238E27FC236}">
                <a16:creationId xmlns:a16="http://schemas.microsoft.com/office/drawing/2014/main" id="{B0456D4B-C996-0656-8036-A53334FCE616}"/>
              </a:ext>
            </a:extLst>
          </p:cNvPr>
          <p:cNvPicPr>
            <a:picLocks noChangeAspect="1"/>
          </p:cNvPicPr>
          <p:nvPr/>
        </p:nvPicPr>
        <p:blipFill>
          <a:blip r:embed="rId2"/>
          <a:stretch>
            <a:fillRect/>
          </a:stretch>
        </p:blipFill>
        <p:spPr>
          <a:xfrm>
            <a:off x="1365811" y="959508"/>
            <a:ext cx="10176879" cy="5736446"/>
          </a:xfrm>
          <a:prstGeom prst="rect">
            <a:avLst/>
          </a:prstGeom>
        </p:spPr>
      </p:pic>
    </p:spTree>
    <p:extLst>
      <p:ext uri="{BB962C8B-B14F-4D97-AF65-F5344CB8AC3E}">
        <p14:creationId xmlns:p14="http://schemas.microsoft.com/office/powerpoint/2010/main" val="150129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rice tag&#10;&#10;Description automatically generated">
            <a:extLst>
              <a:ext uri="{FF2B5EF4-FFF2-40B4-BE49-F238E27FC236}">
                <a16:creationId xmlns:a16="http://schemas.microsoft.com/office/drawing/2014/main" id="{52B20FD0-F384-EE67-98F8-BD46568483EC}"/>
              </a:ext>
            </a:extLst>
          </p:cNvPr>
          <p:cNvPicPr>
            <a:picLocks noChangeAspect="1"/>
          </p:cNvPicPr>
          <p:nvPr/>
        </p:nvPicPr>
        <p:blipFill>
          <a:blip r:embed="rId2"/>
          <a:srcRect r="78213"/>
          <a:stretch/>
        </p:blipFill>
        <p:spPr>
          <a:xfrm>
            <a:off x="825597" y="181052"/>
            <a:ext cx="2079649" cy="1495634"/>
          </a:xfrm>
          <a:prstGeom prst="rect">
            <a:avLst/>
          </a:prstGeom>
        </p:spPr>
      </p:pic>
      <p:pic>
        <p:nvPicPr>
          <p:cNvPr id="8" name="Picture 7" descr="A close up of a price tag&#10;&#10;Description automatically generated">
            <a:extLst>
              <a:ext uri="{FF2B5EF4-FFF2-40B4-BE49-F238E27FC236}">
                <a16:creationId xmlns:a16="http://schemas.microsoft.com/office/drawing/2014/main" id="{890E816D-2D71-FDDA-9DAC-DD306DB3A1B2}"/>
              </a:ext>
            </a:extLst>
          </p:cNvPr>
          <p:cNvPicPr>
            <a:picLocks noChangeAspect="1"/>
          </p:cNvPicPr>
          <p:nvPr/>
        </p:nvPicPr>
        <p:blipFill>
          <a:blip r:embed="rId2"/>
          <a:srcRect l="21787" r="54204"/>
          <a:stretch/>
        </p:blipFill>
        <p:spPr>
          <a:xfrm>
            <a:off x="819691" y="1933366"/>
            <a:ext cx="2028532" cy="1458872"/>
          </a:xfrm>
          <a:prstGeom prst="rect">
            <a:avLst/>
          </a:prstGeom>
        </p:spPr>
      </p:pic>
      <p:pic>
        <p:nvPicPr>
          <p:cNvPr id="10" name="Picture 9" descr="A close up of a price tag&#10;&#10;Description automatically generated">
            <a:extLst>
              <a:ext uri="{FF2B5EF4-FFF2-40B4-BE49-F238E27FC236}">
                <a16:creationId xmlns:a16="http://schemas.microsoft.com/office/drawing/2014/main" id="{91147C66-2F26-0895-2BFB-F08E63E01848}"/>
              </a:ext>
            </a:extLst>
          </p:cNvPr>
          <p:cNvPicPr>
            <a:picLocks noChangeAspect="1"/>
          </p:cNvPicPr>
          <p:nvPr/>
        </p:nvPicPr>
        <p:blipFill>
          <a:blip r:embed="rId2"/>
          <a:srcRect l="46767" r="27162"/>
          <a:stretch/>
        </p:blipFill>
        <p:spPr>
          <a:xfrm>
            <a:off x="825597" y="3769203"/>
            <a:ext cx="2105459" cy="1265390"/>
          </a:xfrm>
          <a:prstGeom prst="rect">
            <a:avLst/>
          </a:prstGeom>
        </p:spPr>
      </p:pic>
      <p:pic>
        <p:nvPicPr>
          <p:cNvPr id="12" name="Picture 11" descr="A close up of a price tag&#10;&#10;Description automatically generated">
            <a:extLst>
              <a:ext uri="{FF2B5EF4-FFF2-40B4-BE49-F238E27FC236}">
                <a16:creationId xmlns:a16="http://schemas.microsoft.com/office/drawing/2014/main" id="{D9D6BC0D-19EB-00A4-9051-D1C944000EE1}"/>
              </a:ext>
            </a:extLst>
          </p:cNvPr>
          <p:cNvPicPr>
            <a:picLocks noChangeAspect="1"/>
          </p:cNvPicPr>
          <p:nvPr/>
        </p:nvPicPr>
        <p:blipFill>
          <a:blip r:embed="rId2"/>
          <a:srcRect l="74535"/>
          <a:stretch/>
        </p:blipFill>
        <p:spPr>
          <a:xfrm>
            <a:off x="874508" y="5411558"/>
            <a:ext cx="2056548" cy="1265390"/>
          </a:xfrm>
          <a:prstGeom prst="rect">
            <a:avLst/>
          </a:prstGeom>
        </p:spPr>
      </p:pic>
      <p:pic>
        <p:nvPicPr>
          <p:cNvPr id="14" name="Picture 13" descr="A computer code with text&#10;&#10;Description automatically generated with medium confidence">
            <a:extLst>
              <a:ext uri="{FF2B5EF4-FFF2-40B4-BE49-F238E27FC236}">
                <a16:creationId xmlns:a16="http://schemas.microsoft.com/office/drawing/2014/main" id="{634093E0-E76A-9DCD-140E-0F2F3053A4CF}"/>
              </a:ext>
            </a:extLst>
          </p:cNvPr>
          <p:cNvPicPr>
            <a:picLocks noChangeAspect="1"/>
          </p:cNvPicPr>
          <p:nvPr/>
        </p:nvPicPr>
        <p:blipFill>
          <a:blip r:embed="rId3"/>
          <a:stretch>
            <a:fillRect/>
          </a:stretch>
        </p:blipFill>
        <p:spPr>
          <a:xfrm>
            <a:off x="3334424" y="247206"/>
            <a:ext cx="7630053" cy="1489603"/>
          </a:xfrm>
          <a:prstGeom prst="rect">
            <a:avLst/>
          </a:prstGeom>
        </p:spPr>
      </p:pic>
      <p:pic>
        <p:nvPicPr>
          <p:cNvPr id="16" name="Picture 15" descr="A computer code with text&#10;&#10;Description automatically generated">
            <a:extLst>
              <a:ext uri="{FF2B5EF4-FFF2-40B4-BE49-F238E27FC236}">
                <a16:creationId xmlns:a16="http://schemas.microsoft.com/office/drawing/2014/main" id="{7F1FA8E6-71F1-102C-943B-3E6AAB9C32EF}"/>
              </a:ext>
            </a:extLst>
          </p:cNvPr>
          <p:cNvPicPr>
            <a:picLocks noChangeAspect="1"/>
          </p:cNvPicPr>
          <p:nvPr/>
        </p:nvPicPr>
        <p:blipFill>
          <a:blip r:embed="rId4"/>
          <a:stretch>
            <a:fillRect/>
          </a:stretch>
        </p:blipFill>
        <p:spPr>
          <a:xfrm>
            <a:off x="3314265" y="3765309"/>
            <a:ext cx="6466344" cy="1415335"/>
          </a:xfrm>
          <a:prstGeom prst="rect">
            <a:avLst/>
          </a:prstGeom>
        </p:spPr>
      </p:pic>
      <p:pic>
        <p:nvPicPr>
          <p:cNvPr id="18" name="Picture 17" descr="A computer code on a white background&#10;&#10;Description automatically generated">
            <a:extLst>
              <a:ext uri="{FF2B5EF4-FFF2-40B4-BE49-F238E27FC236}">
                <a16:creationId xmlns:a16="http://schemas.microsoft.com/office/drawing/2014/main" id="{2AE1EF01-9E0F-2F89-2286-1B27790D1B65}"/>
              </a:ext>
            </a:extLst>
          </p:cNvPr>
          <p:cNvPicPr>
            <a:picLocks noChangeAspect="1"/>
          </p:cNvPicPr>
          <p:nvPr/>
        </p:nvPicPr>
        <p:blipFill>
          <a:blip r:embed="rId5"/>
          <a:stretch>
            <a:fillRect/>
          </a:stretch>
        </p:blipFill>
        <p:spPr>
          <a:xfrm>
            <a:off x="3314264" y="2025176"/>
            <a:ext cx="7650213" cy="1451766"/>
          </a:xfrm>
          <a:prstGeom prst="rect">
            <a:avLst/>
          </a:prstGeom>
        </p:spPr>
      </p:pic>
      <p:sp>
        <p:nvSpPr>
          <p:cNvPr id="19" name="TextBox 18">
            <a:extLst>
              <a:ext uri="{FF2B5EF4-FFF2-40B4-BE49-F238E27FC236}">
                <a16:creationId xmlns:a16="http://schemas.microsoft.com/office/drawing/2014/main" id="{BF1D8928-8CF0-EA7E-2511-FE8139873CDD}"/>
              </a:ext>
            </a:extLst>
          </p:cNvPr>
          <p:cNvSpPr txBox="1"/>
          <p:nvPr/>
        </p:nvSpPr>
        <p:spPr>
          <a:xfrm>
            <a:off x="4027990" y="5590572"/>
            <a:ext cx="7289502" cy="584775"/>
          </a:xfrm>
          <a:prstGeom prst="rect">
            <a:avLst/>
          </a:prstGeom>
          <a:noFill/>
        </p:spPr>
        <p:txBody>
          <a:bodyPr wrap="square" rtlCol="0">
            <a:spAutoFit/>
          </a:bodyPr>
          <a:lstStyle/>
          <a:p>
            <a:r>
              <a:rPr lang="en-US" sz="3200" dirty="0">
                <a:latin typeface="+mj-lt"/>
              </a:rPr>
              <a:t>Power BI Data Pre-Processing</a:t>
            </a:r>
          </a:p>
        </p:txBody>
      </p:sp>
    </p:spTree>
    <p:extLst>
      <p:ext uri="{BB962C8B-B14F-4D97-AF65-F5344CB8AC3E}">
        <p14:creationId xmlns:p14="http://schemas.microsoft.com/office/powerpoint/2010/main" val="2428892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F3FB3C8-6E4D-4C4E-BC71-0D10C35865C2}"/>
              </a:ext>
            </a:extLst>
          </p:cNvPr>
          <p:cNvSpPr>
            <a:spLocks noGrp="1"/>
          </p:cNvSpPr>
          <p:nvPr>
            <p:ph type="title"/>
          </p:nvPr>
        </p:nvSpPr>
        <p:spPr>
          <a:xfrm>
            <a:off x="761524" y="1443038"/>
            <a:ext cx="6941302" cy="1985962"/>
          </a:xfrm>
        </p:spPr>
        <p:txBody>
          <a:bodyPr/>
          <a:lstStyle/>
          <a:p>
            <a:r>
              <a:rPr lang="en-US" dirty="0"/>
              <a:t>Agenda</a:t>
            </a:r>
          </a:p>
        </p:txBody>
      </p:sp>
      <p:sp>
        <p:nvSpPr>
          <p:cNvPr id="3" name="Text Placeholder 2">
            <a:extLst>
              <a:ext uri="{FF2B5EF4-FFF2-40B4-BE49-F238E27FC236}">
                <a16:creationId xmlns:a16="http://schemas.microsoft.com/office/drawing/2014/main" id="{3FECF24A-D85C-43FE-B5C2-4AABE5EF616A}"/>
              </a:ext>
            </a:extLst>
          </p:cNvPr>
          <p:cNvSpPr>
            <a:spLocks noGrp="1"/>
          </p:cNvSpPr>
          <p:nvPr>
            <p:ph type="body" sz="quarter" idx="15"/>
          </p:nvPr>
        </p:nvSpPr>
        <p:spPr>
          <a:xfrm>
            <a:off x="692698" y="2967038"/>
            <a:ext cx="4352924" cy="2286000"/>
          </a:xfrm>
        </p:spPr>
        <p:txBody>
          <a:bodyPr>
            <a:noAutofit/>
          </a:bodyPr>
          <a:lstStyle/>
          <a:p>
            <a:pPr marL="457200" indent="-457200">
              <a:buFont typeface="+mj-lt"/>
              <a:buAutoNum type="arabicPeriod"/>
            </a:pPr>
            <a:r>
              <a:rPr lang="en-US" dirty="0">
                <a:latin typeface="Aptos" panose="020B0004020202020204" pitchFamily="34" charset="0"/>
              </a:rPr>
              <a:t>Introduction</a:t>
            </a:r>
          </a:p>
          <a:p>
            <a:pPr marL="457200" indent="-457200">
              <a:buFont typeface="+mj-lt"/>
              <a:buAutoNum type="arabicPeriod"/>
            </a:pPr>
            <a:r>
              <a:rPr lang="en-US" dirty="0">
                <a:latin typeface="Aptos" panose="020B0004020202020204" pitchFamily="34" charset="0"/>
              </a:rPr>
              <a:t>Dataset Background</a:t>
            </a:r>
          </a:p>
          <a:p>
            <a:pPr marL="457200" indent="-457200">
              <a:buFont typeface="+mj-lt"/>
              <a:buAutoNum type="arabicPeriod"/>
            </a:pPr>
            <a:r>
              <a:rPr lang="en-US" dirty="0">
                <a:latin typeface="Aptos" panose="020B0004020202020204" pitchFamily="34" charset="0"/>
              </a:rPr>
              <a:t>Dataset glossary </a:t>
            </a:r>
          </a:p>
          <a:p>
            <a:pPr marL="457200" indent="-457200">
              <a:buFont typeface="+mj-lt"/>
              <a:buAutoNum type="arabicPeriod"/>
            </a:pPr>
            <a:r>
              <a:rPr lang="en-US" dirty="0">
                <a:latin typeface="Aptos" panose="020B0004020202020204" pitchFamily="34" charset="0"/>
              </a:rPr>
              <a:t>Dataset Preparation in Excel</a:t>
            </a:r>
          </a:p>
          <a:p>
            <a:pPr marL="457200" indent="-457200">
              <a:buFont typeface="+mj-lt"/>
              <a:buAutoNum type="arabicPeriod"/>
            </a:pPr>
            <a:r>
              <a:rPr lang="en-US" dirty="0">
                <a:latin typeface="Aptos" panose="020B0004020202020204" pitchFamily="34" charset="0"/>
              </a:rPr>
              <a:t>SQL Data Pre-Processing</a:t>
            </a:r>
          </a:p>
          <a:p>
            <a:pPr marL="457200" indent="-457200">
              <a:buFont typeface="+mj-lt"/>
              <a:buAutoNum type="arabicPeriod"/>
            </a:pPr>
            <a:r>
              <a:rPr lang="en-US" dirty="0">
                <a:latin typeface="Aptos" panose="020B0004020202020204" pitchFamily="34" charset="0"/>
              </a:rPr>
              <a:t>Hotel revenue data analysis</a:t>
            </a:r>
          </a:p>
          <a:p>
            <a:pPr marL="457200" indent="-457200">
              <a:buFont typeface="+mj-lt"/>
              <a:buAutoNum type="arabicPeriod"/>
            </a:pPr>
            <a:r>
              <a:rPr lang="en-US" dirty="0">
                <a:latin typeface="Aptos" panose="020B0004020202020204" pitchFamily="34" charset="0"/>
              </a:rPr>
              <a:t>Hotel Revenue Dashboard </a:t>
            </a:r>
          </a:p>
          <a:p>
            <a:pPr marL="457200" indent="-457200">
              <a:buFont typeface="+mj-lt"/>
              <a:buAutoNum type="arabicPeriod"/>
            </a:pPr>
            <a:r>
              <a:rPr lang="en-US" dirty="0">
                <a:latin typeface="Aptos" panose="020B0004020202020204" pitchFamily="34" charset="0"/>
              </a:rPr>
              <a:t>Recommendations</a:t>
            </a:r>
          </a:p>
          <a:p>
            <a:pPr marL="457200" indent="-457200">
              <a:buFont typeface="+mj-lt"/>
              <a:buAutoNum type="arabicPeriod"/>
            </a:pPr>
            <a:endParaRPr lang="en-US" dirty="0">
              <a:latin typeface="Aptos" panose="020B0004020202020204" pitchFamily="34" charset="0"/>
            </a:endParaRP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10150996" y="401594"/>
            <a:ext cx="1279003" cy="698001"/>
          </a:xfrm>
        </p:spPr>
        <p:txBody>
          <a:bodyPr/>
          <a:lstStyle/>
          <a:p>
            <a:fld id="{D643A852-0206-46AC-B0EB-645612933129}" type="slidenum">
              <a:rPr lang="en-US" smtClean="0"/>
              <a:pPr/>
              <a:t>2</a:t>
            </a:fld>
            <a:endParaRPr lang="en-US" dirty="0"/>
          </a:p>
        </p:txBody>
      </p:sp>
      <p:pic>
        <p:nvPicPr>
          <p:cNvPr id="13" name="Picture Placeholder 12" descr="A blurry image of a pool&#10;&#10;Description automatically generated">
            <a:extLst>
              <a:ext uri="{FF2B5EF4-FFF2-40B4-BE49-F238E27FC236}">
                <a16:creationId xmlns:a16="http://schemas.microsoft.com/office/drawing/2014/main" id="{83D3FF51-33B2-1F9E-260F-F319766C6FE4}"/>
              </a:ext>
            </a:extLst>
          </p:cNvPr>
          <p:cNvPicPr>
            <a:picLocks noGrp="1" noChangeAspect="1"/>
          </p:cNvPicPr>
          <p:nvPr>
            <p:ph type="pic" sz="quarter" idx="13"/>
          </p:nvPr>
        </p:nvPicPr>
        <p:blipFill>
          <a:blip r:embed="rId3"/>
          <a:srcRect l="6172" r="6172"/>
          <a:stretch>
            <a:fillRect/>
          </a:stretch>
        </p:blipFill>
        <p:spPr>
          <a:xfrm>
            <a:off x="5334475" y="1016643"/>
            <a:ext cx="6095524" cy="4637931"/>
          </a:xfrm>
        </p:spPr>
      </p:pic>
    </p:spTree>
    <p:extLst>
      <p:ext uri="{BB962C8B-B14F-4D97-AF65-F5344CB8AC3E}">
        <p14:creationId xmlns:p14="http://schemas.microsoft.com/office/powerpoint/2010/main" val="830883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BFC1-BC41-0250-F08B-7760135CB2C4}"/>
              </a:ext>
            </a:extLst>
          </p:cNvPr>
          <p:cNvSpPr>
            <a:spLocks noGrp="1"/>
          </p:cNvSpPr>
          <p:nvPr>
            <p:ph type="title"/>
          </p:nvPr>
        </p:nvSpPr>
        <p:spPr>
          <a:xfrm>
            <a:off x="264288" y="239211"/>
            <a:ext cx="10668000" cy="762000"/>
          </a:xfrm>
        </p:spPr>
        <p:txBody>
          <a:bodyPr/>
          <a:lstStyle/>
          <a:p>
            <a:r>
              <a:rPr lang="en-US" dirty="0"/>
              <a:t>Revenue by Seasons</a:t>
            </a:r>
          </a:p>
        </p:txBody>
      </p:sp>
      <p:pic>
        <p:nvPicPr>
          <p:cNvPr id="5" name="Picture 4" descr="A close up of a screen&#10;&#10;Description automatically generated">
            <a:extLst>
              <a:ext uri="{FF2B5EF4-FFF2-40B4-BE49-F238E27FC236}">
                <a16:creationId xmlns:a16="http://schemas.microsoft.com/office/drawing/2014/main" id="{175C68C9-2B91-6F54-6D3D-2D04617E3298}"/>
              </a:ext>
            </a:extLst>
          </p:cNvPr>
          <p:cNvPicPr>
            <a:picLocks noChangeAspect="1"/>
          </p:cNvPicPr>
          <p:nvPr/>
        </p:nvPicPr>
        <p:blipFill>
          <a:blip r:embed="rId2"/>
          <a:srcRect r="52817"/>
          <a:stretch/>
        </p:blipFill>
        <p:spPr>
          <a:xfrm>
            <a:off x="343382" y="1020588"/>
            <a:ext cx="5752618" cy="2408412"/>
          </a:xfrm>
          <a:prstGeom prst="rect">
            <a:avLst/>
          </a:prstGeom>
        </p:spPr>
      </p:pic>
      <p:sp>
        <p:nvSpPr>
          <p:cNvPr id="8" name="Oval 7">
            <a:extLst>
              <a:ext uri="{FF2B5EF4-FFF2-40B4-BE49-F238E27FC236}">
                <a16:creationId xmlns:a16="http://schemas.microsoft.com/office/drawing/2014/main" id="{44ABF8F2-7EBC-F638-3503-862CAC1AAC26}"/>
              </a:ext>
            </a:extLst>
          </p:cNvPr>
          <p:cNvSpPr/>
          <p:nvPr/>
        </p:nvSpPr>
        <p:spPr>
          <a:xfrm>
            <a:off x="6204031" y="72144"/>
            <a:ext cx="3889094" cy="4305299"/>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Autumn:</a:t>
            </a:r>
          </a:p>
          <a:p>
            <a:pPr>
              <a:buFont typeface="Arial" panose="020B0604020202020204" pitchFamily="34" charset="0"/>
              <a:buChar char="•"/>
            </a:pPr>
            <a:r>
              <a:rPr lang="en-US" b="1" dirty="0">
                <a:solidFill>
                  <a:schemeClr val="bg1"/>
                </a:solidFill>
              </a:rPr>
              <a:t>City Hotels: Generate the highest revenue compared to all other seasons and hotel types, with a noticeable spike above $100K.</a:t>
            </a:r>
          </a:p>
          <a:p>
            <a:pPr>
              <a:buFont typeface="Arial" panose="020B0604020202020204" pitchFamily="34" charset="0"/>
              <a:buChar char="•"/>
            </a:pPr>
            <a:r>
              <a:rPr lang="en-US" b="1" dirty="0">
                <a:solidFill>
                  <a:schemeClr val="bg1"/>
                </a:solidFill>
              </a:rPr>
              <a:t>Resort Hotels: Revenue is significantly lower in Autumn compared to City Hotels.</a:t>
            </a:r>
          </a:p>
          <a:p>
            <a:pPr algn="ctr"/>
            <a:endParaRPr lang="en-US" dirty="0"/>
          </a:p>
        </p:txBody>
      </p:sp>
      <p:sp>
        <p:nvSpPr>
          <p:cNvPr id="9" name="Oval 8">
            <a:extLst>
              <a:ext uri="{FF2B5EF4-FFF2-40B4-BE49-F238E27FC236}">
                <a16:creationId xmlns:a16="http://schemas.microsoft.com/office/drawing/2014/main" id="{74591DFC-634A-20DD-67A8-E20FBEF1573D}"/>
              </a:ext>
            </a:extLst>
          </p:cNvPr>
          <p:cNvSpPr/>
          <p:nvPr/>
        </p:nvSpPr>
        <p:spPr>
          <a:xfrm>
            <a:off x="709917" y="3602818"/>
            <a:ext cx="3565002" cy="3183038"/>
          </a:xfrm>
          <a:prstGeom prst="ellipse">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Spring:</a:t>
            </a:r>
          </a:p>
          <a:p>
            <a:pPr>
              <a:buFont typeface="Arial" panose="020B0604020202020204" pitchFamily="34" charset="0"/>
              <a:buChar char="•"/>
            </a:pPr>
            <a:r>
              <a:rPr lang="en-US" b="1" dirty="0">
                <a:solidFill>
                  <a:schemeClr val="bg1"/>
                </a:solidFill>
              </a:rPr>
              <a:t>Both City and Resort Hotels generate relatively low revenue, with a slight edge for Resort Hotels.</a:t>
            </a:r>
          </a:p>
          <a:p>
            <a:pPr algn="ctr"/>
            <a:endParaRPr lang="en-US" dirty="0"/>
          </a:p>
        </p:txBody>
      </p:sp>
      <p:sp>
        <p:nvSpPr>
          <p:cNvPr id="10" name="Oval 9">
            <a:extLst>
              <a:ext uri="{FF2B5EF4-FFF2-40B4-BE49-F238E27FC236}">
                <a16:creationId xmlns:a16="http://schemas.microsoft.com/office/drawing/2014/main" id="{6BC62FE4-C58C-28AB-22B1-4B8F19D04BB5}"/>
              </a:ext>
            </a:extLst>
          </p:cNvPr>
          <p:cNvSpPr/>
          <p:nvPr/>
        </p:nvSpPr>
        <p:spPr>
          <a:xfrm>
            <a:off x="4328934" y="3541853"/>
            <a:ext cx="3565002" cy="3244003"/>
          </a:xfrm>
          <a:prstGeom prst="ellipse">
            <a:avLst/>
          </a:prstGeom>
          <a:blipFill dpi="0"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Summer:</a:t>
            </a:r>
          </a:p>
          <a:p>
            <a:pPr>
              <a:buFont typeface="Arial" panose="020B0604020202020204" pitchFamily="34" charset="0"/>
              <a:buChar char="•"/>
            </a:pPr>
            <a:r>
              <a:rPr lang="en-US" b="1" dirty="0">
                <a:solidFill>
                  <a:schemeClr val="bg1"/>
                </a:solidFill>
              </a:rPr>
              <a:t>City Hotels again lead in revenue, with Resort Hotels closely following. This season shows better performance than Spring and Winter for both hotel types.</a:t>
            </a:r>
          </a:p>
          <a:p>
            <a:pPr algn="ctr"/>
            <a:endParaRPr lang="en-US" dirty="0"/>
          </a:p>
        </p:txBody>
      </p:sp>
      <p:sp>
        <p:nvSpPr>
          <p:cNvPr id="11" name="Oval 10">
            <a:extLst>
              <a:ext uri="{FF2B5EF4-FFF2-40B4-BE49-F238E27FC236}">
                <a16:creationId xmlns:a16="http://schemas.microsoft.com/office/drawing/2014/main" id="{FAD87CCC-C53F-CFD1-85AB-C9720DDC4AAD}"/>
              </a:ext>
            </a:extLst>
          </p:cNvPr>
          <p:cNvSpPr/>
          <p:nvPr/>
        </p:nvSpPr>
        <p:spPr>
          <a:xfrm>
            <a:off x="8767826" y="3047035"/>
            <a:ext cx="3424174" cy="3434788"/>
          </a:xfrm>
          <a:prstGeom prst="ellipse">
            <a:avLst/>
          </a:prstGeom>
          <a:blipFill dpi="0"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Winter:</a:t>
            </a:r>
          </a:p>
          <a:p>
            <a:pPr>
              <a:buFont typeface="Arial" panose="020B0604020202020204" pitchFamily="34" charset="0"/>
              <a:buChar char="•"/>
            </a:pPr>
            <a:r>
              <a:rPr lang="en-US" b="1" dirty="0">
                <a:solidFill>
                  <a:schemeClr val="tx1"/>
                </a:solidFill>
              </a:rPr>
              <a:t>Revenue is lowest for both City and Resort Hotels, with Resort Hotels performing marginally better than City Hotels.</a:t>
            </a:r>
          </a:p>
          <a:p>
            <a:pPr algn="ctr"/>
            <a:endParaRPr lang="en-US" dirty="0"/>
          </a:p>
        </p:txBody>
      </p:sp>
    </p:spTree>
    <p:extLst>
      <p:ext uri="{BB962C8B-B14F-4D97-AF65-F5344CB8AC3E}">
        <p14:creationId xmlns:p14="http://schemas.microsoft.com/office/powerpoint/2010/main" val="187346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8C7C3F-3F36-8289-4C3E-1928F2693DE4}"/>
              </a:ext>
            </a:extLst>
          </p:cNvPr>
          <p:cNvSpPr>
            <a:spLocks noGrp="1"/>
          </p:cNvSpPr>
          <p:nvPr>
            <p:ph type="body" sz="quarter" idx="14"/>
          </p:nvPr>
        </p:nvSpPr>
        <p:spPr>
          <a:xfrm>
            <a:off x="92365" y="184666"/>
            <a:ext cx="5334000" cy="649288"/>
          </a:xfrm>
        </p:spPr>
        <p:txBody>
          <a:bodyPr/>
          <a:lstStyle/>
          <a:p>
            <a:r>
              <a:rPr lang="en-US" dirty="0">
                <a:latin typeface="+mj-lt"/>
              </a:rPr>
              <a:t>Predictions Based on the Data</a:t>
            </a:r>
          </a:p>
        </p:txBody>
      </p:sp>
      <p:sp>
        <p:nvSpPr>
          <p:cNvPr id="8" name="TextBox 7">
            <a:extLst>
              <a:ext uri="{FF2B5EF4-FFF2-40B4-BE49-F238E27FC236}">
                <a16:creationId xmlns:a16="http://schemas.microsoft.com/office/drawing/2014/main" id="{A0A5C3A7-4D00-A4DC-A5E4-E4F5D4EFEB80}"/>
              </a:ext>
            </a:extLst>
          </p:cNvPr>
          <p:cNvSpPr txBox="1"/>
          <p:nvPr/>
        </p:nvSpPr>
        <p:spPr>
          <a:xfrm>
            <a:off x="154329" y="671691"/>
            <a:ext cx="11883342" cy="618630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4">
                    <a:lumMod val="60000"/>
                    <a:lumOff val="40000"/>
                  </a:schemeClr>
                </a:solidFill>
                <a:effectLst/>
                <a:latin typeface="Arial" panose="020B0604020202020204" pitchFamily="34" charset="0"/>
              </a:rPr>
              <a:t>City Hotels Dominate in Autumn:</a:t>
            </a:r>
            <a:endParaRPr kumimoji="0" lang="en-US" altLang="en-US" sz="1800" b="0" i="0" u="none" strike="noStrike" cap="none" normalizeH="0" baseline="0" dirty="0">
              <a:ln>
                <a:noFill/>
              </a:ln>
              <a:solidFill>
                <a:schemeClr val="accent4">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spike in City Hotel revenue during Autumn suggests higher demand in urban areas during this time. This could be linked to business travel, conferences, or events commonly scheduled in Autumn.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2">
                    <a:lumMod val="40000"/>
                    <a:lumOff val="60000"/>
                  </a:schemeClr>
                </a:solidFill>
                <a:effectLst/>
                <a:latin typeface="Arial" panose="020B0604020202020204" pitchFamily="34" charset="0"/>
              </a:rPr>
              <a:t>Prediction:</a:t>
            </a:r>
            <a:r>
              <a:rPr kumimoji="0" lang="en-US" altLang="en-US" sz="1800" b="0" i="0" u="none" strike="noStrike" cap="none" normalizeH="0" baseline="0" dirty="0">
                <a:ln>
                  <a:noFill/>
                </a:ln>
                <a:solidFill>
                  <a:schemeClr val="accent2">
                    <a:lumMod val="40000"/>
                    <a:lumOff val="60000"/>
                  </a:schemeClr>
                </a:solidFill>
                <a:effectLst/>
                <a:latin typeface="Arial" panose="020B0604020202020204" pitchFamily="34" charset="0"/>
              </a:rPr>
              <a:t> This trend is likely to continue unless there's a major change in market conditions, as the seasonal preference for City Hotels in Autumn seems consistent.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4">
                    <a:lumMod val="60000"/>
                    <a:lumOff val="40000"/>
                  </a:schemeClr>
                </a:solidFill>
                <a:effectLst/>
                <a:latin typeface="Arial" panose="020B0604020202020204" pitchFamily="34" charset="0"/>
              </a:rPr>
              <a:t>Resort Hotels Perform Well in Summer:</a:t>
            </a:r>
            <a:endParaRPr kumimoji="0" lang="en-US" altLang="en-US" sz="1800" b="0" i="0" u="none" strike="noStrike" cap="none" normalizeH="0" baseline="0" dirty="0">
              <a:ln>
                <a:noFill/>
              </a:ln>
              <a:solidFill>
                <a:schemeClr val="accent4">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Summer months align with vacation periods, making it a strong season for leisure-oriented Resort Hotels.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2">
                    <a:lumMod val="40000"/>
                    <a:lumOff val="60000"/>
                  </a:schemeClr>
                </a:solidFill>
                <a:effectLst/>
                <a:latin typeface="Arial" panose="020B0604020202020204" pitchFamily="34" charset="0"/>
              </a:rPr>
              <a:t>Prediction:</a:t>
            </a:r>
            <a:r>
              <a:rPr kumimoji="0" lang="en-US" altLang="en-US" sz="1800" b="0" i="0" u="none" strike="noStrike" cap="none" normalizeH="0" baseline="0" dirty="0">
                <a:ln>
                  <a:noFill/>
                </a:ln>
                <a:solidFill>
                  <a:schemeClr val="accent2">
                    <a:lumMod val="40000"/>
                    <a:lumOff val="60000"/>
                  </a:schemeClr>
                </a:solidFill>
                <a:effectLst/>
                <a:latin typeface="Arial" panose="020B0604020202020204" pitchFamily="34" charset="0"/>
              </a:rPr>
              <a:t> Resort Hotels will likely see consistent demand in summer seasons, particularly if they target families or tourists during holidays.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accent2">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4">
                    <a:lumMod val="60000"/>
                    <a:lumOff val="40000"/>
                  </a:schemeClr>
                </a:solidFill>
                <a:effectLst/>
                <a:latin typeface="Arial" panose="020B0604020202020204" pitchFamily="34" charset="0"/>
              </a:rPr>
              <a:t>Low Demand in Winter</a:t>
            </a:r>
            <a:r>
              <a:rPr kumimoji="0" lang="en-US" altLang="en-US" b="1"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Both hotel types experience their lowest revenue in Winter, possibly due to reduced travel during the off-peak season or harsh weather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2">
                    <a:lumMod val="40000"/>
                    <a:lumOff val="60000"/>
                  </a:schemeClr>
                </a:solidFill>
                <a:effectLst/>
                <a:latin typeface="Arial" panose="020B0604020202020204" pitchFamily="34" charset="0"/>
              </a:rPr>
              <a:t>Prediction:</a:t>
            </a:r>
            <a:r>
              <a:rPr kumimoji="0" lang="en-US" altLang="en-US" sz="1800" b="0" i="0" u="none" strike="noStrike" cap="none" normalizeH="0" baseline="0" dirty="0">
                <a:ln>
                  <a:noFill/>
                </a:ln>
                <a:solidFill>
                  <a:schemeClr val="accent2">
                    <a:lumMod val="40000"/>
                    <a:lumOff val="60000"/>
                  </a:schemeClr>
                </a:solidFill>
                <a:effectLst/>
                <a:latin typeface="Arial" panose="020B0604020202020204" pitchFamily="34" charset="0"/>
              </a:rPr>
              <a:t> Winter will continue to be a weak season unless promotional campaigns or events drive more bookings.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4">
                    <a:lumMod val="60000"/>
                    <a:lumOff val="40000"/>
                  </a:schemeClr>
                </a:solidFill>
                <a:effectLst/>
                <a:latin typeface="Arial" panose="020B0604020202020204" pitchFamily="34" charset="0"/>
              </a:rPr>
              <a:t>Growth Potential for Spring:</a:t>
            </a:r>
            <a:endParaRPr kumimoji="0" lang="en-US" altLang="en-US" sz="1800" b="0" i="0" u="none" strike="noStrike" cap="none" normalizeH="0" baseline="0" dirty="0">
              <a:ln>
                <a:noFill/>
              </a:ln>
              <a:solidFill>
                <a:schemeClr val="accent4">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Spring shows modest revenue but could grow with targeted marketing (e.g., focusing on festivals, spring break tourism, or outdoor events).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2">
                    <a:lumMod val="40000"/>
                    <a:lumOff val="60000"/>
                  </a:schemeClr>
                </a:solidFill>
                <a:effectLst/>
                <a:latin typeface="Arial" panose="020B0604020202020204" pitchFamily="34" charset="0"/>
              </a:rPr>
              <a:t>Prediction:</a:t>
            </a:r>
            <a:r>
              <a:rPr kumimoji="0" lang="en-US" altLang="en-US" sz="1800" b="0" i="0" u="none" strike="noStrike" cap="none" normalizeH="0" baseline="0" dirty="0">
                <a:ln>
                  <a:noFill/>
                </a:ln>
                <a:solidFill>
                  <a:schemeClr val="accent2">
                    <a:lumMod val="40000"/>
                    <a:lumOff val="60000"/>
                  </a:schemeClr>
                </a:solidFill>
                <a:effectLst/>
                <a:latin typeface="Arial" panose="020B0604020202020204" pitchFamily="34" charset="0"/>
              </a:rPr>
              <a:t> Efforts to attract customers during Spring (e.g., discounted packages, seasonal offerings) might slightly boost revenue.</a:t>
            </a:r>
          </a:p>
        </p:txBody>
      </p:sp>
    </p:spTree>
    <p:extLst>
      <p:ext uri="{BB962C8B-B14F-4D97-AF65-F5344CB8AC3E}">
        <p14:creationId xmlns:p14="http://schemas.microsoft.com/office/powerpoint/2010/main" val="3120900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275864" y="258390"/>
            <a:ext cx="10668000" cy="758952"/>
          </a:xfrm>
        </p:spPr>
        <p:txBody>
          <a:bodyPr/>
          <a:lstStyle/>
          <a:p>
            <a:r>
              <a:rPr lang="en-US" dirty="0"/>
              <a:t>Revenue by Year</a:t>
            </a:r>
          </a:p>
        </p:txBody>
      </p:sp>
      <p:sp>
        <p:nvSpPr>
          <p:cNvPr id="11" name="Slide Number Placeholder 5">
            <a:extLst>
              <a:ext uri="{FF2B5EF4-FFF2-40B4-BE49-F238E27FC236}">
                <a16:creationId xmlns:a16="http://schemas.microsoft.com/office/drawing/2014/main" id="{636DE984-C6FF-49A4-ABE8-89F6A8809327}"/>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22</a:t>
            </a:fld>
            <a:endParaRPr lang="en-US" dirty="0"/>
          </a:p>
        </p:txBody>
      </p:sp>
      <p:pic>
        <p:nvPicPr>
          <p:cNvPr id="24" name="Picture 23" descr="A close up of a screen&#10;&#10;Description automatically generated">
            <a:extLst>
              <a:ext uri="{FF2B5EF4-FFF2-40B4-BE49-F238E27FC236}">
                <a16:creationId xmlns:a16="http://schemas.microsoft.com/office/drawing/2014/main" id="{82FC1D74-C292-E0A2-2220-83E5F7DC34BB}"/>
              </a:ext>
            </a:extLst>
          </p:cNvPr>
          <p:cNvPicPr>
            <a:picLocks noChangeAspect="1"/>
          </p:cNvPicPr>
          <p:nvPr/>
        </p:nvPicPr>
        <p:blipFill>
          <a:blip r:embed="rId3"/>
          <a:srcRect l="48987"/>
          <a:stretch/>
        </p:blipFill>
        <p:spPr>
          <a:xfrm>
            <a:off x="567159" y="1287244"/>
            <a:ext cx="6219463" cy="2408412"/>
          </a:xfrm>
          <a:prstGeom prst="rect">
            <a:avLst/>
          </a:prstGeom>
        </p:spPr>
      </p:pic>
      <p:sp>
        <p:nvSpPr>
          <p:cNvPr id="28" name="TextBox 27">
            <a:extLst>
              <a:ext uri="{FF2B5EF4-FFF2-40B4-BE49-F238E27FC236}">
                <a16:creationId xmlns:a16="http://schemas.microsoft.com/office/drawing/2014/main" id="{D1C70680-8F65-4D29-2E71-66A1A50CCD9A}"/>
              </a:ext>
            </a:extLst>
          </p:cNvPr>
          <p:cNvSpPr txBox="1"/>
          <p:nvPr/>
        </p:nvSpPr>
        <p:spPr>
          <a:xfrm>
            <a:off x="6892724" y="1160546"/>
            <a:ext cx="5469038"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City Hotels: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Peak in 2019:</a:t>
            </a:r>
            <a:r>
              <a:rPr kumimoji="0" lang="en-US" altLang="en-US" sz="1800" b="0" i="0" u="none" strike="noStrike" cap="none" normalizeH="0" baseline="0" dirty="0">
                <a:ln>
                  <a:noFill/>
                </a:ln>
                <a:solidFill>
                  <a:schemeClr val="tx1"/>
                </a:solidFill>
                <a:effectLst/>
                <a:latin typeface="Arial" panose="020B0604020202020204" pitchFamily="34" charset="0"/>
              </a:rPr>
              <a:t> Revenue for City Hotels reached its highest point in 2019, indicating strong demand for urban accommodations that year.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Decline After 2019:</a:t>
            </a:r>
            <a:r>
              <a:rPr kumimoji="0" lang="en-US" altLang="en-US" sz="1800" b="0" i="0" u="none" strike="noStrike" cap="none" normalizeH="0" baseline="0" dirty="0">
                <a:ln>
                  <a:noFill/>
                </a:ln>
                <a:solidFill>
                  <a:schemeClr val="tx1"/>
                </a:solidFill>
                <a:effectLst/>
                <a:latin typeface="Arial" panose="020B0604020202020204" pitchFamily="34" charset="0"/>
              </a:rPr>
              <a:t> After the peak in 2019, there is a sharp decline in revenue for City Hotels in subsequent years. This could be attributed to external factors like reduced business travel, global economic shifts, or the impact of the COVID-19 pandemic (2020).</a:t>
            </a:r>
          </a:p>
        </p:txBody>
      </p:sp>
      <p:sp>
        <p:nvSpPr>
          <p:cNvPr id="29" name="TextBox 28">
            <a:extLst>
              <a:ext uri="{FF2B5EF4-FFF2-40B4-BE49-F238E27FC236}">
                <a16:creationId xmlns:a16="http://schemas.microsoft.com/office/drawing/2014/main" id="{5AE339B8-09B8-4313-FDF6-E557DE18BDC8}"/>
              </a:ext>
            </a:extLst>
          </p:cNvPr>
          <p:cNvSpPr txBox="1"/>
          <p:nvPr/>
        </p:nvSpPr>
        <p:spPr>
          <a:xfrm>
            <a:off x="567159" y="4178461"/>
            <a:ext cx="7234178"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Resort Hotels: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Steady Decline (2018–2020):</a:t>
            </a:r>
            <a:r>
              <a:rPr kumimoji="0" lang="en-US" altLang="en-US" sz="1800" b="0" i="0" u="none" strike="noStrike" cap="none" normalizeH="0" baseline="0" dirty="0">
                <a:ln>
                  <a:noFill/>
                </a:ln>
                <a:solidFill>
                  <a:schemeClr val="tx1"/>
                </a:solidFill>
                <a:effectLst/>
                <a:latin typeface="Arial" panose="020B0604020202020204" pitchFamily="34" charset="0"/>
              </a:rPr>
              <a:t> Resort Hotels show a consistent decline in revenue over the years. Unlike City Hotels, there’s no evident peak, suggesting stagnation or a lack of growth in demand for Resort Hotels.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Lower Revenue Overall:</a:t>
            </a:r>
            <a:r>
              <a:rPr kumimoji="0" lang="en-US" altLang="en-US" sz="1800" b="0" i="0" u="none" strike="noStrike" cap="none" normalizeH="0" baseline="0" dirty="0">
                <a:ln>
                  <a:noFill/>
                </a:ln>
                <a:solidFill>
                  <a:schemeClr val="tx1"/>
                </a:solidFill>
                <a:effectLst/>
                <a:latin typeface="Arial" panose="020B0604020202020204" pitchFamily="34" charset="0"/>
              </a:rPr>
              <a:t> Resort Hotels have consistently generated less revenue compared to City Hotels, which could indicate a smaller target market or less efficient operations.</a:t>
            </a:r>
          </a:p>
          <a:p>
            <a:endParaRPr lang="en-US" dirty="0"/>
          </a:p>
        </p:txBody>
      </p:sp>
    </p:spTree>
    <p:extLst>
      <p:ext uri="{BB962C8B-B14F-4D97-AF65-F5344CB8AC3E}">
        <p14:creationId xmlns:p14="http://schemas.microsoft.com/office/powerpoint/2010/main" val="255954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37C970-9890-20C9-5167-3A3FF2B2D908}"/>
              </a:ext>
            </a:extLst>
          </p:cNvPr>
          <p:cNvSpPr txBox="1"/>
          <p:nvPr/>
        </p:nvSpPr>
        <p:spPr>
          <a:xfrm>
            <a:off x="381965" y="312515"/>
            <a:ext cx="11516810" cy="5940088"/>
          </a:xfrm>
          <a:prstGeom prst="rect">
            <a:avLst/>
          </a:prstGeom>
          <a:noFill/>
        </p:spPr>
        <p:txBody>
          <a:bodyPr wrap="square" rtlCol="0">
            <a:spAutoFit/>
          </a:bodyPr>
          <a:lstStyle/>
          <a:p>
            <a:r>
              <a:rPr lang="en-US" sz="2800" b="1" dirty="0">
                <a:latin typeface="+mj-lt"/>
              </a:rPr>
              <a:t>Predictions Based on Trends:</a:t>
            </a:r>
          </a:p>
          <a:p>
            <a:endParaRPr lang="en-US" sz="2800" b="1" dirty="0">
              <a:latin typeface="+mj-lt"/>
            </a:endParaRPr>
          </a:p>
          <a:p>
            <a:r>
              <a:rPr lang="en-US" b="1" dirty="0">
                <a:solidFill>
                  <a:schemeClr val="accent4">
                    <a:lumMod val="75000"/>
                  </a:schemeClr>
                </a:solidFill>
              </a:rPr>
              <a:t>       City Hotels:</a:t>
            </a:r>
            <a:endParaRPr lang="en-US" dirty="0">
              <a:solidFill>
                <a:schemeClr val="accent4">
                  <a:lumMod val="75000"/>
                </a:schemeClr>
              </a:solidFill>
            </a:endParaRPr>
          </a:p>
          <a:p>
            <a:pPr marL="742950" lvl="1" indent="-285750">
              <a:buFont typeface="+mj-lt"/>
              <a:buAutoNum type="arabicPeriod"/>
            </a:pPr>
            <a:r>
              <a:rPr lang="en-US" dirty="0"/>
              <a:t>If the decline seen post-2019 is tied to temporary factors (e.g., pandemic-related disruptions), revenue might recover as travel normalizes.</a:t>
            </a:r>
          </a:p>
          <a:p>
            <a:pPr marL="742950" lvl="1" indent="-285750">
              <a:buFont typeface="+mj-lt"/>
              <a:buAutoNum type="arabicPeriod"/>
            </a:pPr>
            <a:r>
              <a:rPr lang="en-US" dirty="0"/>
              <a:t>However, long-term trends like increased remote work or virtual meetings might limit growth in business travel, potentially capping revenue recovery for City Hotels.</a:t>
            </a:r>
          </a:p>
          <a:p>
            <a:pPr lvl="1"/>
            <a:endParaRPr lang="en-US" dirty="0"/>
          </a:p>
          <a:p>
            <a:pPr lvl="1"/>
            <a:r>
              <a:rPr lang="en-US" b="1" dirty="0">
                <a:solidFill>
                  <a:schemeClr val="accent4">
                    <a:lumMod val="75000"/>
                  </a:schemeClr>
                </a:solidFill>
              </a:rPr>
              <a:t>Resort Hotels:</a:t>
            </a:r>
            <a:endParaRPr lang="en-US" dirty="0">
              <a:solidFill>
                <a:schemeClr val="accent4">
                  <a:lumMod val="75000"/>
                </a:schemeClr>
              </a:solidFill>
            </a:endParaRPr>
          </a:p>
          <a:p>
            <a:pPr marL="742950" lvl="1" indent="-285750">
              <a:buFont typeface="+mj-lt"/>
              <a:buAutoNum type="arabicPeriod"/>
            </a:pPr>
            <a:r>
              <a:rPr lang="en-US" dirty="0"/>
              <a:t>Resort Hotels could see a slower recovery due to their steady decline and competition from alternative accommodations (e.g., vacation rentals).</a:t>
            </a:r>
          </a:p>
          <a:p>
            <a:pPr marL="742950" lvl="1" indent="-285750">
              <a:buFont typeface="+mj-lt"/>
              <a:buAutoNum type="arabicPeriod"/>
            </a:pPr>
            <a:r>
              <a:rPr lang="en-US" dirty="0"/>
              <a:t>They might experience a rebound if leisure travel and "staycation" trends gain popularity, especially in post-pandemic years.</a:t>
            </a:r>
          </a:p>
          <a:p>
            <a:pPr lvl="1"/>
            <a:endParaRPr lang="en-US" dirty="0"/>
          </a:p>
          <a:p>
            <a:r>
              <a:rPr lang="en-US" b="1" dirty="0">
                <a:solidFill>
                  <a:srgbClr val="FF0000"/>
                </a:solidFill>
              </a:rPr>
              <a:t>       Revenue Levels (2021+):</a:t>
            </a:r>
            <a:endParaRPr lang="en-US" dirty="0">
              <a:solidFill>
                <a:srgbClr val="FF0000"/>
              </a:solidFill>
            </a:endParaRPr>
          </a:p>
          <a:p>
            <a:pPr marL="742950" lvl="1" indent="-285750">
              <a:buFont typeface="+mj-lt"/>
              <a:buAutoNum type="arabicPeriod"/>
            </a:pPr>
            <a:r>
              <a:rPr lang="en-US" dirty="0"/>
              <a:t>Without interventions, both hotel types are likely to experience slow revenue growth or even stagnation in the short term.</a:t>
            </a:r>
          </a:p>
          <a:p>
            <a:pPr marL="742950" lvl="1" indent="-285750">
              <a:buFont typeface="+mj-lt"/>
              <a:buAutoNum type="arabicPeriod"/>
            </a:pPr>
            <a:r>
              <a:rPr lang="en-US" dirty="0"/>
              <a:t>Predictive models using external factors (e.g., tourism statistics, economic recovery rates) could provide more clarity on when and how revenue might recover.</a:t>
            </a:r>
          </a:p>
          <a:p>
            <a:endParaRPr lang="en-US" dirty="0"/>
          </a:p>
        </p:txBody>
      </p:sp>
    </p:spTree>
    <p:extLst>
      <p:ext uri="{BB962C8B-B14F-4D97-AF65-F5344CB8AC3E}">
        <p14:creationId xmlns:p14="http://schemas.microsoft.com/office/powerpoint/2010/main" val="1091295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F85C72-C0EB-E43F-C06B-D45485ADD5BF}"/>
              </a:ext>
            </a:extLst>
          </p:cNvPr>
          <p:cNvSpPr txBox="1"/>
          <p:nvPr/>
        </p:nvSpPr>
        <p:spPr>
          <a:xfrm>
            <a:off x="671331" y="181957"/>
            <a:ext cx="10370916" cy="6771084"/>
          </a:xfrm>
          <a:prstGeom prst="rect">
            <a:avLst/>
          </a:prstGeom>
          <a:noFill/>
        </p:spPr>
        <p:txBody>
          <a:bodyPr wrap="square" rtlCol="0">
            <a:spAutoFit/>
          </a:bodyPr>
          <a:lstStyle/>
          <a:p>
            <a:r>
              <a:rPr lang="en-US" sz="2800" b="1" dirty="0">
                <a:solidFill>
                  <a:srgbClr val="FFFF00"/>
                </a:solidFill>
                <a:latin typeface="+mj-lt"/>
              </a:rPr>
              <a:t>Actionable Recommendations</a:t>
            </a:r>
          </a:p>
          <a:p>
            <a:endParaRPr lang="en-US" sz="2800" b="1" dirty="0">
              <a:solidFill>
                <a:srgbClr val="FFFF00"/>
              </a:solidFill>
              <a:latin typeface="+mj-lt"/>
            </a:endParaRPr>
          </a:p>
          <a:p>
            <a:r>
              <a:rPr lang="en-US" b="1" dirty="0">
                <a:solidFill>
                  <a:schemeClr val="accent2">
                    <a:lumMod val="60000"/>
                    <a:lumOff val="40000"/>
                  </a:schemeClr>
                </a:solidFill>
              </a:rPr>
              <a:t>City Hotels</a:t>
            </a:r>
            <a:endParaRPr lang="en-US" dirty="0">
              <a:solidFill>
                <a:schemeClr val="accent2">
                  <a:lumMod val="60000"/>
                  <a:lumOff val="40000"/>
                </a:schemeClr>
              </a:solidFill>
            </a:endParaRPr>
          </a:p>
          <a:p>
            <a:pPr marL="742950" lvl="1" indent="-285750">
              <a:buFont typeface="+mj-lt"/>
              <a:buAutoNum type="arabicPeriod"/>
            </a:pPr>
            <a:r>
              <a:rPr lang="en-US" dirty="0"/>
              <a:t>Leverage their dominance in Autumn and Summer by optimizing pricing and promotional packages.</a:t>
            </a:r>
          </a:p>
          <a:p>
            <a:pPr marL="742950" lvl="1" indent="-285750">
              <a:buFont typeface="+mj-lt"/>
              <a:buAutoNum type="arabicPeriod"/>
            </a:pPr>
            <a:r>
              <a:rPr lang="en-US" dirty="0"/>
              <a:t>Focus on business travelers and events to recover lost revenue since 2019.</a:t>
            </a:r>
          </a:p>
          <a:p>
            <a:pPr lvl="1"/>
            <a:endParaRPr lang="en-US" dirty="0"/>
          </a:p>
          <a:p>
            <a:r>
              <a:rPr lang="en-US" b="1" dirty="0">
                <a:solidFill>
                  <a:schemeClr val="accent2">
                    <a:lumMod val="60000"/>
                    <a:lumOff val="40000"/>
                  </a:schemeClr>
                </a:solidFill>
              </a:rPr>
              <a:t>Resort Hotels</a:t>
            </a:r>
            <a:endParaRPr lang="en-US" dirty="0">
              <a:solidFill>
                <a:schemeClr val="accent2">
                  <a:lumMod val="60000"/>
                  <a:lumOff val="40000"/>
                </a:schemeClr>
              </a:solidFill>
            </a:endParaRPr>
          </a:p>
          <a:p>
            <a:pPr marL="742950" lvl="1" indent="-285750">
              <a:buFont typeface="+mj-lt"/>
              <a:buAutoNum type="arabicPeriod"/>
            </a:pPr>
            <a:r>
              <a:rPr lang="en-US" dirty="0"/>
              <a:t>Capitalize on Summer demand by offering family and group vacation packages.</a:t>
            </a:r>
          </a:p>
          <a:p>
            <a:pPr marL="742950" lvl="1" indent="-285750">
              <a:buFont typeface="+mj-lt"/>
              <a:buAutoNum type="arabicPeriod"/>
            </a:pPr>
            <a:r>
              <a:rPr lang="en-US" dirty="0"/>
              <a:t>Address the steady decline in revenue by diversifying offerings and targeting untapped customer segments.</a:t>
            </a:r>
          </a:p>
          <a:p>
            <a:pPr lvl="1"/>
            <a:endParaRPr lang="en-US" dirty="0"/>
          </a:p>
          <a:p>
            <a:r>
              <a:rPr lang="en-US" b="1" dirty="0">
                <a:solidFill>
                  <a:schemeClr val="accent2">
                    <a:lumMod val="60000"/>
                    <a:lumOff val="40000"/>
                  </a:schemeClr>
                </a:solidFill>
              </a:rPr>
              <a:t>Seasonal Strategies</a:t>
            </a:r>
            <a:endParaRPr lang="en-US" dirty="0">
              <a:solidFill>
                <a:schemeClr val="accent2">
                  <a:lumMod val="60000"/>
                  <a:lumOff val="40000"/>
                </a:schemeClr>
              </a:solidFill>
            </a:endParaRPr>
          </a:p>
          <a:p>
            <a:pPr marL="742950" lvl="1" indent="-285750">
              <a:buFont typeface="+mj-lt"/>
              <a:buAutoNum type="arabicPeriod"/>
            </a:pPr>
            <a:r>
              <a:rPr lang="en-US" dirty="0"/>
              <a:t>Boost Winter and Spring performance through targeted discounts, bundled packages, and events (e.g., winter getaways, spring festivals).</a:t>
            </a:r>
          </a:p>
          <a:p>
            <a:endParaRPr lang="en-US" dirty="0"/>
          </a:p>
          <a:p>
            <a:r>
              <a:rPr lang="en-US" b="1" dirty="0">
                <a:solidFill>
                  <a:schemeClr val="accent2">
                    <a:lumMod val="60000"/>
                    <a:lumOff val="40000"/>
                  </a:schemeClr>
                </a:solidFill>
              </a:rPr>
              <a:t>Customer Segmentation</a:t>
            </a:r>
            <a:endParaRPr lang="en-US" dirty="0">
              <a:solidFill>
                <a:schemeClr val="accent2">
                  <a:lumMod val="60000"/>
                  <a:lumOff val="40000"/>
                </a:schemeClr>
              </a:solidFill>
            </a:endParaRPr>
          </a:p>
          <a:p>
            <a:pPr marL="742950" lvl="1" indent="-285750">
              <a:buFont typeface="+mj-lt"/>
              <a:buAutoNum type="arabicPeriod"/>
            </a:pPr>
            <a:r>
              <a:rPr lang="en-US" dirty="0"/>
              <a:t>Focus on retaining and growing the Family customer base, which accounts for the majority of revenue.</a:t>
            </a:r>
          </a:p>
          <a:p>
            <a:pPr marL="742950" lvl="1" indent="-285750">
              <a:buFont typeface="+mj-lt"/>
              <a:buAutoNum type="arabicPeriod"/>
            </a:pPr>
            <a:r>
              <a:rPr lang="en-US" dirty="0"/>
              <a:t>Develop campaigns for Couples and Groups to diversify the customer mix.</a:t>
            </a:r>
          </a:p>
          <a:p>
            <a:pPr lvl="1"/>
            <a:endParaRPr lang="en-US" dirty="0"/>
          </a:p>
          <a:p>
            <a:r>
              <a:rPr lang="en-US" b="1" dirty="0">
                <a:solidFill>
                  <a:schemeClr val="accent2">
                    <a:lumMod val="60000"/>
                    <a:lumOff val="40000"/>
                  </a:schemeClr>
                </a:solidFill>
              </a:rPr>
              <a:t>Geographic Focus</a:t>
            </a:r>
            <a:endParaRPr lang="en-US" dirty="0">
              <a:solidFill>
                <a:schemeClr val="accent2">
                  <a:lumMod val="60000"/>
                  <a:lumOff val="40000"/>
                </a:schemeClr>
              </a:solidFill>
            </a:endParaRPr>
          </a:p>
          <a:p>
            <a:pPr marL="742950" lvl="1" indent="-285750">
              <a:buFont typeface="+mj-lt"/>
              <a:buAutoNum type="arabicPeriod"/>
            </a:pPr>
            <a:r>
              <a:rPr lang="en-US" dirty="0"/>
              <a:t>Identify top-performing countries and regions from the map visualization and develop marketing strategies to attract guests from these areas.</a:t>
            </a:r>
          </a:p>
          <a:p>
            <a:endParaRPr lang="en-US" dirty="0"/>
          </a:p>
        </p:txBody>
      </p:sp>
    </p:spTree>
    <p:extLst>
      <p:ext uri="{BB962C8B-B14F-4D97-AF65-F5344CB8AC3E}">
        <p14:creationId xmlns:p14="http://schemas.microsoft.com/office/powerpoint/2010/main" val="267877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5964316A-E3ED-4222-B989-54459085682C}"/>
              </a:ext>
            </a:extLst>
          </p:cNvPr>
          <p:cNvSpPr>
            <a:spLocks noGrp="1"/>
          </p:cNvSpPr>
          <p:nvPr>
            <p:ph type="title"/>
          </p:nvPr>
        </p:nvSpPr>
        <p:spPr>
          <a:xfrm>
            <a:off x="250549" y="-698339"/>
            <a:ext cx="5213901" cy="1985962"/>
          </a:xfrm>
        </p:spPr>
        <p:txBody>
          <a:bodyPr/>
          <a:lstStyle/>
          <a:p>
            <a:r>
              <a:rPr lang="en-US" dirty="0"/>
              <a:t>Conclusion</a:t>
            </a:r>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25</a:t>
            </a:fld>
            <a:endParaRPr lang="en-US" dirty="0"/>
          </a:p>
        </p:txBody>
      </p:sp>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4" name="Rectangle 2">
            <a:extLst>
              <a:ext uri="{FF2B5EF4-FFF2-40B4-BE49-F238E27FC236}">
                <a16:creationId xmlns:a16="http://schemas.microsoft.com/office/drawing/2014/main" id="{E2170B3A-C6C7-FF6A-55AA-1D560DACB386}"/>
              </a:ext>
            </a:extLst>
          </p:cNvPr>
          <p:cNvSpPr>
            <a:spLocks noGrp="1" noChangeArrowheads="1"/>
          </p:cNvSpPr>
          <p:nvPr>
            <p:ph type="body" sz="quarter" idx="16"/>
          </p:nvPr>
        </p:nvSpPr>
        <p:spPr bwMode="auto">
          <a:xfrm>
            <a:off x="444817" y="1123596"/>
            <a:ext cx="459387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dashboard reveals that City Hotels outperform Resort Hotels, with peak revenue in Autumn, while Resort Hotels excel in Summer but face steady decline.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Families are the largest customer segment, while Groups offer growth potential.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Revenue dropped significantly post-2019, likely due to global disruptions.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Winter and Spring are low-performing seasons, presenting opportunities for targeted promotions.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drive growth, hotels should focus on seasonal strategies, expand offerings, and tailor packages to customer segments.</a:t>
            </a:r>
          </a:p>
        </p:txBody>
      </p:sp>
      <p:pic>
        <p:nvPicPr>
          <p:cNvPr id="21" name="Picture Placeholder 20" descr="A hand drawing a graph&#10;&#10;Description automatically generated">
            <a:extLst>
              <a:ext uri="{FF2B5EF4-FFF2-40B4-BE49-F238E27FC236}">
                <a16:creationId xmlns:a16="http://schemas.microsoft.com/office/drawing/2014/main" id="{4E95FB0E-DD30-3168-9F6F-2092505328B5}"/>
              </a:ext>
            </a:extLst>
          </p:cNvPr>
          <p:cNvPicPr>
            <a:picLocks noGrp="1" noChangeAspect="1"/>
          </p:cNvPicPr>
          <p:nvPr>
            <p:ph type="pic" sz="quarter" idx="15"/>
          </p:nvPr>
        </p:nvPicPr>
        <p:blipFill>
          <a:blip r:embed="rId3">
            <a:extLst>
              <a:ext uri="{837473B0-CC2E-450A-ABE3-18F120FF3D39}">
                <a1611:picAttrSrcUrl xmlns:a1611="http://schemas.microsoft.com/office/drawing/2016/11/main" r:id="rId4"/>
              </a:ext>
            </a:extLst>
          </a:blip>
          <a:srcRect t="8010" b="8010"/>
          <a:stretch>
            <a:fillRect/>
          </a:stretch>
        </p:blipFill>
        <p:spPr/>
      </p:pic>
      <p:pic>
        <p:nvPicPr>
          <p:cNvPr id="16" name="Picture Placeholder 15" descr="A building with palm trees and a pool&#10;&#10;Description automatically generated">
            <a:extLst>
              <a:ext uri="{FF2B5EF4-FFF2-40B4-BE49-F238E27FC236}">
                <a16:creationId xmlns:a16="http://schemas.microsoft.com/office/drawing/2014/main" id="{C6B33208-16BA-1ED7-7F21-25C9F0A2F07C}"/>
              </a:ext>
            </a:extLst>
          </p:cNvPr>
          <p:cNvPicPr>
            <a:picLocks noGrp="1" noChangeAspect="1"/>
          </p:cNvPicPr>
          <p:nvPr>
            <p:ph type="pic" sz="quarter" idx="13"/>
          </p:nvPr>
        </p:nvPicPr>
        <p:blipFill>
          <a:blip r:embed="rId5">
            <a:extLst>
              <a:ext uri="{837473B0-CC2E-450A-ABE3-18F120FF3D39}">
                <a1611:picAttrSrcUrl xmlns:a1611="http://schemas.microsoft.com/office/drawing/2016/11/main" r:id="rId6"/>
              </a:ext>
            </a:extLst>
          </a:blip>
          <a:srcRect l="19254" r="19254"/>
          <a:stretch>
            <a:fillRect/>
          </a:stretch>
        </p:blipFill>
        <p:spPr>
          <a:xfrm>
            <a:off x="6023522" y="0"/>
            <a:ext cx="3072853" cy="3333750"/>
          </a:xfrm>
        </p:spPr>
      </p:pic>
      <p:pic>
        <p:nvPicPr>
          <p:cNvPr id="19" name="Picture Placeholder 18" descr="A swimming pool next to a body of water&#10;&#10;Description automatically generated">
            <a:extLst>
              <a:ext uri="{FF2B5EF4-FFF2-40B4-BE49-F238E27FC236}">
                <a16:creationId xmlns:a16="http://schemas.microsoft.com/office/drawing/2014/main" id="{3368F5A8-C427-812B-9120-9AA6310B4FDD}"/>
              </a:ext>
            </a:extLst>
          </p:cNvPr>
          <p:cNvPicPr>
            <a:picLocks noGrp="1" noChangeAspect="1"/>
          </p:cNvPicPr>
          <p:nvPr>
            <p:ph type="pic" sz="quarter" idx="14"/>
          </p:nvPr>
        </p:nvPicPr>
        <p:blipFill>
          <a:blip r:embed="rId7">
            <a:extLst>
              <a:ext uri="{837473B0-CC2E-450A-ABE3-18F120FF3D39}">
                <a1611:picAttrSrcUrl xmlns:a1611="http://schemas.microsoft.com/office/drawing/2016/11/main" r:id="rId8"/>
              </a:ext>
            </a:extLst>
          </a:blip>
          <a:srcRect l="16786" r="16786"/>
          <a:stretch>
            <a:fillRect/>
          </a:stretch>
        </p:blipFill>
        <p:spPr/>
      </p:pic>
    </p:spTree>
    <p:extLst>
      <p:ext uri="{BB962C8B-B14F-4D97-AF65-F5344CB8AC3E}">
        <p14:creationId xmlns:p14="http://schemas.microsoft.com/office/powerpoint/2010/main" val="64576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982659"/>
            <a:ext cx="3058496" cy="2786062"/>
          </a:xfrm>
        </p:spPr>
        <p:txBody>
          <a:bodyPr/>
          <a:lstStyle/>
          <a:p>
            <a:r>
              <a:rPr lang="en-US" dirty="0"/>
              <a:t>Thank you</a:t>
            </a:r>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26</a:t>
            </a:fld>
            <a:endParaRPr lang="en-US" dirty="0"/>
          </a:p>
        </p:txBody>
      </p:sp>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pic>
        <p:nvPicPr>
          <p:cNvPr id="11" name="Picture Placeholder 10" descr="A blurry image of a pool&#10;&#10;Description automatically generated">
            <a:extLst>
              <a:ext uri="{FF2B5EF4-FFF2-40B4-BE49-F238E27FC236}">
                <a16:creationId xmlns:a16="http://schemas.microsoft.com/office/drawing/2014/main" id="{D09C5747-391A-BF00-A08C-92D0A3E12276}"/>
              </a:ext>
            </a:extLst>
          </p:cNvPr>
          <p:cNvPicPr>
            <a:picLocks noGrp="1" noChangeAspect="1"/>
          </p:cNvPicPr>
          <p:nvPr>
            <p:ph type="pic" sz="quarter" idx="14"/>
          </p:nvPr>
        </p:nvPicPr>
        <p:blipFill>
          <a:blip r:embed="rId3"/>
          <a:srcRect l="5946" r="5946"/>
          <a:stretch>
            <a:fillRect/>
          </a:stretch>
        </p:blipFill>
        <p:spPr/>
      </p:pic>
      <p:pic>
        <p:nvPicPr>
          <p:cNvPr id="8" name="Picture Placeholder 7" descr="A city skyline with a graph and a river&#10;&#10;Description automatically generated with medium confidence">
            <a:extLst>
              <a:ext uri="{FF2B5EF4-FFF2-40B4-BE49-F238E27FC236}">
                <a16:creationId xmlns:a16="http://schemas.microsoft.com/office/drawing/2014/main" id="{891AD72E-C856-9047-4326-839CFA604C79}"/>
              </a:ext>
            </a:extLst>
          </p:cNvPr>
          <p:cNvPicPr>
            <a:picLocks noGrp="1" noChangeAspect="1"/>
          </p:cNvPicPr>
          <p:nvPr>
            <p:ph type="pic" sz="quarter" idx="13"/>
          </p:nvPr>
        </p:nvPicPr>
        <p:blipFill>
          <a:blip r:embed="rId4"/>
          <a:srcRect l="12586" r="12586"/>
          <a:stretch>
            <a:fillRect/>
          </a:stretch>
        </p:blipFill>
        <p:spPr/>
      </p:pic>
      <p:pic>
        <p:nvPicPr>
          <p:cNvPr id="22" name="Picture Placeholder 21" descr="A pool with umbrellas and trees&#10;&#10;Description automatically generated">
            <a:extLst>
              <a:ext uri="{FF2B5EF4-FFF2-40B4-BE49-F238E27FC236}">
                <a16:creationId xmlns:a16="http://schemas.microsoft.com/office/drawing/2014/main" id="{229911FB-5FE3-A3CF-D950-69A311F41463}"/>
              </a:ext>
            </a:extLst>
          </p:cNvPr>
          <p:cNvPicPr>
            <a:picLocks noGrp="1" noChangeAspect="1"/>
          </p:cNvPicPr>
          <p:nvPr>
            <p:ph type="pic" sz="quarter" idx="15"/>
          </p:nvPr>
        </p:nvPicPr>
        <p:blipFill>
          <a:blip r:embed="rId5"/>
          <a:srcRect l="11019" r="11019"/>
          <a:stretch>
            <a:fillRect/>
          </a:stretch>
        </p:blipFill>
        <p:spPr/>
      </p:pic>
      <p:pic>
        <p:nvPicPr>
          <p:cNvPr id="26" name="Picture Placeholder 25" descr="A computer with a screen on&#10;&#10;Description automatically generated">
            <a:extLst>
              <a:ext uri="{FF2B5EF4-FFF2-40B4-BE49-F238E27FC236}">
                <a16:creationId xmlns:a16="http://schemas.microsoft.com/office/drawing/2014/main" id="{BAD47640-971C-BA81-A172-90385920745B}"/>
              </a:ext>
            </a:extLst>
          </p:cNvPr>
          <p:cNvPicPr>
            <a:picLocks noGrp="1" noChangeAspect="1"/>
          </p:cNvPicPr>
          <p:nvPr>
            <p:ph type="pic" sz="quarter" idx="16"/>
          </p:nvPr>
        </p:nvPicPr>
        <p:blipFill>
          <a:blip r:embed="rId6"/>
          <a:srcRect l="18600" r="18600"/>
          <a:stretch>
            <a:fillRect/>
          </a:stretch>
        </p:blipFill>
        <p:spPr/>
      </p:pic>
    </p:spTree>
    <p:extLst>
      <p:ext uri="{BB962C8B-B14F-4D97-AF65-F5344CB8AC3E}">
        <p14:creationId xmlns:p14="http://schemas.microsoft.com/office/powerpoint/2010/main" val="1876460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5462286" y="177756"/>
            <a:ext cx="6096000" cy="1971675"/>
          </a:xfrm>
        </p:spPr>
        <p:txBody>
          <a:bodyPr/>
          <a:lstStyle/>
          <a:p>
            <a:r>
              <a:rPr lang="en-US" dirty="0"/>
              <a:t>Introduction</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3</a:t>
            </a:fld>
            <a:endParaRPr lang="en-US" dirty="0"/>
          </a:p>
        </p:txBody>
      </p:sp>
      <p:sp>
        <p:nvSpPr>
          <p:cNvPr id="3" name="Text Placeholder 2">
            <a:extLst>
              <a:ext uri="{FF2B5EF4-FFF2-40B4-BE49-F238E27FC236}">
                <a16:creationId xmlns:a16="http://schemas.microsoft.com/office/drawing/2014/main" id="{B0D5B9D1-0F62-4B73-A3D0-9FF8F71C3457}"/>
              </a:ext>
            </a:extLst>
          </p:cNvPr>
          <p:cNvSpPr>
            <a:spLocks noGrp="1"/>
          </p:cNvSpPr>
          <p:nvPr>
            <p:ph type="body" sz="quarter" idx="15"/>
          </p:nvPr>
        </p:nvSpPr>
        <p:spPr>
          <a:xfrm>
            <a:off x="5590572" y="2149431"/>
            <a:ext cx="6096000" cy="1985962"/>
          </a:xfrm>
        </p:spPr>
        <p:txBody>
          <a:bodyPr>
            <a:noAutofit/>
          </a:bodyPr>
          <a:lstStyle/>
          <a:p>
            <a:r>
              <a:rPr lang="en-US" dirty="0"/>
              <a:t>Welcome to my presentation on </a:t>
            </a:r>
            <a:r>
              <a:rPr lang="en-US" b="1" dirty="0"/>
              <a:t>Hotel Revenue Analysis</a:t>
            </a:r>
            <a:r>
              <a:rPr lang="en-US" dirty="0"/>
              <a:t>, a project that combines data analytics tools to uncover key insights and optimize revenue strategies in the hospitality industry. The analysis was conducted using a comprehensive approach involving </a:t>
            </a:r>
            <a:r>
              <a:rPr lang="en-US" b="1" dirty="0"/>
              <a:t>Excel</a:t>
            </a:r>
            <a:r>
              <a:rPr lang="en-US" dirty="0"/>
              <a:t> for data cleaning and exploratory analysis, </a:t>
            </a:r>
            <a:r>
              <a:rPr lang="en-US" b="1" dirty="0"/>
              <a:t>SQL</a:t>
            </a:r>
            <a:r>
              <a:rPr lang="en-US" dirty="0"/>
              <a:t> for efficient data querying, </a:t>
            </a:r>
            <a:r>
              <a:rPr lang="en-US" b="1" dirty="0"/>
              <a:t>Python</a:t>
            </a:r>
            <a:r>
              <a:rPr lang="en-US" dirty="0"/>
              <a:t> for advanced analysis and automation, and </a:t>
            </a:r>
            <a:r>
              <a:rPr lang="en-US" b="1" dirty="0"/>
              <a:t>Power BI</a:t>
            </a:r>
            <a:r>
              <a:rPr lang="en-US" dirty="0"/>
              <a:t> for interactive visualization.</a:t>
            </a:r>
          </a:p>
          <a:p>
            <a:r>
              <a:rPr lang="en-US" dirty="0"/>
              <a:t>This project focuses on understanding revenue trends, identifying factors impacting performance, and generating actionable insights to support strategic decision-making. With data-driven methodologies, this analysis provides valuable recommendations for enhancing profitability and operational efficiency in the hotel industry.</a:t>
            </a:r>
          </a:p>
          <a:p>
            <a:endParaRPr lang="en-US" dirty="0"/>
          </a:p>
        </p:txBody>
      </p:sp>
      <p:pic>
        <p:nvPicPr>
          <p:cNvPr id="13" name="Picture Placeholder 12" descr="A book cover with graph and arrow&#10;&#10;Description automatically generated">
            <a:extLst>
              <a:ext uri="{FF2B5EF4-FFF2-40B4-BE49-F238E27FC236}">
                <a16:creationId xmlns:a16="http://schemas.microsoft.com/office/drawing/2014/main" id="{03E80BA2-8D15-95EF-B894-6E9778FF432C}"/>
              </a:ext>
            </a:extLst>
          </p:cNvPr>
          <p:cNvPicPr>
            <a:picLocks noGrp="1" noChangeAspect="1"/>
          </p:cNvPicPr>
          <p:nvPr>
            <p:ph type="pic" sz="quarter" idx="13"/>
          </p:nvPr>
        </p:nvPicPr>
        <p:blipFill>
          <a:blip r:embed="rId3"/>
          <a:srcRect l="1736" t="-4586" r="-1736" b="7474"/>
          <a:stretch/>
        </p:blipFill>
        <p:spPr>
          <a:xfrm>
            <a:off x="0" y="-310067"/>
            <a:ext cx="5590572" cy="7187878"/>
          </a:xfrm>
        </p:spPr>
      </p:pic>
    </p:spTree>
    <p:extLst>
      <p:ext uri="{BB962C8B-B14F-4D97-AF65-F5344CB8AC3E}">
        <p14:creationId xmlns:p14="http://schemas.microsoft.com/office/powerpoint/2010/main" val="163807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2B22ED-9508-0C82-90BA-C344A42B734C}"/>
              </a:ext>
            </a:extLst>
          </p:cNvPr>
          <p:cNvSpPr txBox="1"/>
          <p:nvPr/>
        </p:nvSpPr>
        <p:spPr>
          <a:xfrm>
            <a:off x="10833903" y="312515"/>
            <a:ext cx="1770927" cy="769441"/>
          </a:xfrm>
          <a:prstGeom prst="rect">
            <a:avLst/>
          </a:prstGeom>
          <a:noFill/>
        </p:spPr>
        <p:txBody>
          <a:bodyPr wrap="square" rtlCol="0">
            <a:spAutoFit/>
          </a:bodyPr>
          <a:lstStyle/>
          <a:p>
            <a:r>
              <a:rPr lang="en-US" sz="4400" dirty="0">
                <a:latin typeface="+mj-lt"/>
              </a:rPr>
              <a:t>4</a:t>
            </a:r>
          </a:p>
        </p:txBody>
      </p:sp>
      <p:sp>
        <p:nvSpPr>
          <p:cNvPr id="8" name="TextBox 7">
            <a:extLst>
              <a:ext uri="{FF2B5EF4-FFF2-40B4-BE49-F238E27FC236}">
                <a16:creationId xmlns:a16="http://schemas.microsoft.com/office/drawing/2014/main" id="{7532F94D-026F-AB83-81A4-EB6C30714ECA}"/>
              </a:ext>
            </a:extLst>
          </p:cNvPr>
          <p:cNvSpPr txBox="1"/>
          <p:nvPr/>
        </p:nvSpPr>
        <p:spPr>
          <a:xfrm>
            <a:off x="729205" y="509286"/>
            <a:ext cx="8681013" cy="1107996"/>
          </a:xfrm>
          <a:prstGeom prst="rect">
            <a:avLst/>
          </a:prstGeom>
          <a:noFill/>
        </p:spPr>
        <p:txBody>
          <a:bodyPr wrap="square" rtlCol="0">
            <a:spAutoFit/>
          </a:bodyPr>
          <a:lstStyle/>
          <a:p>
            <a:r>
              <a:rPr lang="en-US" sz="4800" dirty="0">
                <a:latin typeface="+mj-lt"/>
              </a:rPr>
              <a:t>Dataset Background</a:t>
            </a:r>
          </a:p>
          <a:p>
            <a:endParaRPr lang="en-US" dirty="0"/>
          </a:p>
        </p:txBody>
      </p:sp>
      <p:pic>
        <p:nvPicPr>
          <p:cNvPr id="10" name="Picture 9" descr="A screenshot of a computer&#10;&#10;Description automatically generated">
            <a:extLst>
              <a:ext uri="{FF2B5EF4-FFF2-40B4-BE49-F238E27FC236}">
                <a16:creationId xmlns:a16="http://schemas.microsoft.com/office/drawing/2014/main" id="{172DD0B1-D0CE-7371-A0A7-5742B4646A77}"/>
              </a:ext>
            </a:extLst>
          </p:cNvPr>
          <p:cNvPicPr>
            <a:picLocks noChangeAspect="1"/>
          </p:cNvPicPr>
          <p:nvPr/>
        </p:nvPicPr>
        <p:blipFill>
          <a:blip r:embed="rId2"/>
          <a:stretch>
            <a:fillRect/>
          </a:stretch>
        </p:blipFill>
        <p:spPr>
          <a:xfrm>
            <a:off x="231494" y="1363239"/>
            <a:ext cx="8264324" cy="3600813"/>
          </a:xfrm>
          <a:prstGeom prst="rect">
            <a:avLst/>
          </a:prstGeom>
        </p:spPr>
      </p:pic>
      <p:sp>
        <p:nvSpPr>
          <p:cNvPr id="11" name="TextBox 10">
            <a:extLst>
              <a:ext uri="{FF2B5EF4-FFF2-40B4-BE49-F238E27FC236}">
                <a16:creationId xmlns:a16="http://schemas.microsoft.com/office/drawing/2014/main" id="{14AA6DAD-1AED-7E74-F572-D91372548E20}"/>
              </a:ext>
            </a:extLst>
          </p:cNvPr>
          <p:cNvSpPr txBox="1"/>
          <p:nvPr/>
        </p:nvSpPr>
        <p:spPr>
          <a:xfrm>
            <a:off x="8750461" y="1363239"/>
            <a:ext cx="3441539" cy="3785652"/>
          </a:xfrm>
          <a:prstGeom prst="rect">
            <a:avLst/>
          </a:prstGeom>
          <a:noFill/>
        </p:spPr>
        <p:txBody>
          <a:bodyPr wrap="square" rtlCol="0">
            <a:spAutoFit/>
          </a:bodyPr>
          <a:lstStyle/>
          <a:p>
            <a:r>
              <a:rPr lang="en-US" sz="2000" dirty="0"/>
              <a:t>The dataset used for this project was gathered from a hotel booking website and provides comprehensive information on hotel reservations over three years: </a:t>
            </a:r>
            <a:r>
              <a:rPr lang="en-US" sz="2000" b="1" dirty="0"/>
              <a:t>2018</a:t>
            </a:r>
            <a:r>
              <a:rPr lang="en-US" sz="2000" dirty="0"/>
              <a:t>, </a:t>
            </a:r>
            <a:r>
              <a:rPr lang="en-US" sz="2000" b="1" dirty="0"/>
              <a:t>2019</a:t>
            </a:r>
            <a:r>
              <a:rPr lang="en-US" sz="2000" dirty="0"/>
              <a:t>, and </a:t>
            </a:r>
            <a:r>
              <a:rPr lang="en-US" sz="2000" b="1" dirty="0"/>
              <a:t>2020</a:t>
            </a:r>
            <a:r>
              <a:rPr lang="en-US" sz="2000" dirty="0"/>
              <a:t>. It includes detailed records for two types of hotels </a:t>
            </a:r>
            <a:r>
              <a:rPr lang="en-US" sz="2000" b="1" dirty="0"/>
              <a:t>Resort Hotel</a:t>
            </a:r>
            <a:r>
              <a:rPr lang="en-US" sz="2000" dirty="0"/>
              <a:t> and </a:t>
            </a:r>
            <a:r>
              <a:rPr lang="en-US" sz="2000" b="1" dirty="0"/>
              <a:t>City Hotel </a:t>
            </a:r>
            <a:r>
              <a:rPr lang="en-US" sz="2000" dirty="0"/>
              <a:t>capturing various aspects of the booking process and guest preferences</a:t>
            </a:r>
          </a:p>
        </p:txBody>
      </p:sp>
    </p:spTree>
    <p:extLst>
      <p:ext uri="{BB962C8B-B14F-4D97-AF65-F5344CB8AC3E}">
        <p14:creationId xmlns:p14="http://schemas.microsoft.com/office/powerpoint/2010/main" val="204742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188718" y="191250"/>
            <a:ext cx="5298868" cy="1944688"/>
          </a:xfrm>
        </p:spPr>
        <p:txBody>
          <a:bodyPr>
            <a:normAutofit/>
          </a:bodyPr>
          <a:lstStyle/>
          <a:p>
            <a:r>
              <a:rPr lang="en-US" sz="4400" dirty="0"/>
              <a:t>Dataset glossary </a:t>
            </a:r>
            <a:br>
              <a:rPr lang="en-US" dirty="0">
                <a:latin typeface="Aptos" panose="020B0004020202020204" pitchFamily="34" charset="0"/>
              </a:rPr>
            </a:br>
            <a:endParaRPr lang="en-US" dirty="0"/>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5</a:t>
            </a:fld>
            <a:endParaRPr lang="en-US" dirty="0"/>
          </a:p>
        </p:txBody>
      </p:sp>
      <p:graphicFrame>
        <p:nvGraphicFramePr>
          <p:cNvPr id="9" name="Table 8">
            <a:extLst>
              <a:ext uri="{FF2B5EF4-FFF2-40B4-BE49-F238E27FC236}">
                <a16:creationId xmlns:a16="http://schemas.microsoft.com/office/drawing/2014/main" id="{0D166743-756C-3499-FBEB-9C1A23514689}"/>
              </a:ext>
            </a:extLst>
          </p:cNvPr>
          <p:cNvGraphicFramePr>
            <a:graphicFrameLocks noGrp="1"/>
          </p:cNvGraphicFramePr>
          <p:nvPr>
            <p:extLst>
              <p:ext uri="{D42A27DB-BD31-4B8C-83A1-F6EECF244321}">
                <p14:modId xmlns:p14="http://schemas.microsoft.com/office/powerpoint/2010/main" val="1092911413"/>
              </p:ext>
            </p:extLst>
          </p:nvPr>
        </p:nvGraphicFramePr>
        <p:xfrm>
          <a:off x="486137" y="992390"/>
          <a:ext cx="11169569" cy="5660707"/>
        </p:xfrm>
        <a:graphic>
          <a:graphicData uri="http://schemas.openxmlformats.org/drawingml/2006/table">
            <a:tbl>
              <a:tblPr firstRow="1" bandRow="1">
                <a:tableStyleId>{5C22544A-7EE6-4342-B048-85BDC9FD1C3A}</a:tableStyleId>
              </a:tblPr>
              <a:tblGrid>
                <a:gridCol w="3563787">
                  <a:extLst>
                    <a:ext uri="{9D8B030D-6E8A-4147-A177-3AD203B41FA5}">
                      <a16:colId xmlns:a16="http://schemas.microsoft.com/office/drawing/2014/main" val="3815198059"/>
                    </a:ext>
                  </a:extLst>
                </a:gridCol>
                <a:gridCol w="7605782">
                  <a:extLst>
                    <a:ext uri="{9D8B030D-6E8A-4147-A177-3AD203B41FA5}">
                      <a16:colId xmlns:a16="http://schemas.microsoft.com/office/drawing/2014/main" val="3411695782"/>
                    </a:ext>
                  </a:extLst>
                </a:gridCol>
              </a:tblGrid>
              <a:tr h="308610">
                <a:tc>
                  <a:txBody>
                    <a:bodyPr/>
                    <a:lstStyle/>
                    <a:p>
                      <a:r>
                        <a:rPr lang="en-US" dirty="0"/>
                        <a:t>Field Name</a:t>
                      </a:r>
                    </a:p>
                  </a:txBody>
                  <a:tcPr/>
                </a:tc>
                <a:tc>
                  <a:txBody>
                    <a:bodyPr/>
                    <a:lstStyle/>
                    <a:p>
                      <a:r>
                        <a:rPr lang="en-US" dirty="0"/>
                        <a:t>Description</a:t>
                      </a:r>
                    </a:p>
                  </a:txBody>
                  <a:tcPr/>
                </a:tc>
                <a:extLst>
                  <a:ext uri="{0D108BD9-81ED-4DB2-BD59-A6C34878D82A}">
                    <a16:rowId xmlns:a16="http://schemas.microsoft.com/office/drawing/2014/main" val="2603421201"/>
                  </a:ext>
                </a:extLst>
              </a:tr>
              <a:tr h="308610">
                <a:tc>
                  <a:txBody>
                    <a:bodyPr/>
                    <a:lstStyle/>
                    <a:p>
                      <a:r>
                        <a:rPr lang="en-US" sz="1600" dirty="0"/>
                        <a:t>Hotel</a:t>
                      </a:r>
                    </a:p>
                  </a:txBody>
                  <a:tcPr/>
                </a:tc>
                <a:tc>
                  <a:txBody>
                    <a:bodyPr/>
                    <a:lstStyle/>
                    <a:p>
                      <a:r>
                        <a:rPr lang="en-US" sz="1600" dirty="0"/>
                        <a:t>Hotel (H1 = Resort Hotel or H2 = City Hotel)</a:t>
                      </a:r>
                    </a:p>
                  </a:txBody>
                  <a:tcPr/>
                </a:tc>
                <a:extLst>
                  <a:ext uri="{0D108BD9-81ED-4DB2-BD59-A6C34878D82A}">
                    <a16:rowId xmlns:a16="http://schemas.microsoft.com/office/drawing/2014/main" val="3836549144"/>
                  </a:ext>
                </a:extLst>
              </a:tr>
              <a:tr h="308610">
                <a:tc>
                  <a:txBody>
                    <a:bodyPr/>
                    <a:lstStyle/>
                    <a:p>
                      <a:r>
                        <a:rPr lang="en-US" sz="1600" dirty="0"/>
                        <a:t>is_canceled</a:t>
                      </a:r>
                    </a:p>
                  </a:txBody>
                  <a:tcPr/>
                </a:tc>
                <a:tc>
                  <a:txBody>
                    <a:bodyPr/>
                    <a:lstStyle/>
                    <a:p>
                      <a:r>
                        <a:rPr lang="en-US" sz="1600" dirty="0"/>
                        <a:t>Value indicating if the booking was canceled (1) or not (0)</a:t>
                      </a:r>
                    </a:p>
                  </a:txBody>
                  <a:tcPr/>
                </a:tc>
                <a:extLst>
                  <a:ext uri="{0D108BD9-81ED-4DB2-BD59-A6C34878D82A}">
                    <a16:rowId xmlns:a16="http://schemas.microsoft.com/office/drawing/2014/main" val="1406349543"/>
                  </a:ext>
                </a:extLst>
              </a:tr>
              <a:tr h="540067">
                <a:tc>
                  <a:txBody>
                    <a:bodyPr/>
                    <a:lstStyle/>
                    <a:p>
                      <a:r>
                        <a:rPr lang="en-US" sz="1600" dirty="0"/>
                        <a:t>lead_time</a:t>
                      </a:r>
                    </a:p>
                  </a:txBody>
                  <a:tcPr/>
                </a:tc>
                <a:tc>
                  <a:txBody>
                    <a:bodyPr/>
                    <a:lstStyle/>
                    <a:p>
                      <a:r>
                        <a:rPr lang="en-US" sz="1600" dirty="0"/>
                        <a:t>Number of days that elapsed between the entering date of the booking into the PMS and the arrival date</a:t>
                      </a:r>
                    </a:p>
                  </a:txBody>
                  <a:tcPr/>
                </a:tc>
                <a:extLst>
                  <a:ext uri="{0D108BD9-81ED-4DB2-BD59-A6C34878D82A}">
                    <a16:rowId xmlns:a16="http://schemas.microsoft.com/office/drawing/2014/main" val="2767698581"/>
                  </a:ext>
                </a:extLst>
              </a:tr>
              <a:tr h="308610">
                <a:tc>
                  <a:txBody>
                    <a:bodyPr/>
                    <a:lstStyle/>
                    <a:p>
                      <a:r>
                        <a:rPr lang="en-US" sz="1600" dirty="0"/>
                        <a:t>Arrival_date_year</a:t>
                      </a:r>
                    </a:p>
                  </a:txBody>
                  <a:tcPr/>
                </a:tc>
                <a:tc>
                  <a:txBody>
                    <a:bodyPr/>
                    <a:lstStyle/>
                    <a:p>
                      <a:r>
                        <a:rPr lang="en-US" sz="1600" dirty="0"/>
                        <a:t>Year of arrival date</a:t>
                      </a:r>
                    </a:p>
                  </a:txBody>
                  <a:tcPr/>
                </a:tc>
                <a:extLst>
                  <a:ext uri="{0D108BD9-81ED-4DB2-BD59-A6C34878D82A}">
                    <a16:rowId xmlns:a16="http://schemas.microsoft.com/office/drawing/2014/main" val="957690747"/>
                  </a:ext>
                </a:extLst>
              </a:tr>
              <a:tr h="308610">
                <a:tc>
                  <a:txBody>
                    <a:bodyPr/>
                    <a:lstStyle/>
                    <a:p>
                      <a:r>
                        <a:rPr lang="en-US" sz="1600" dirty="0"/>
                        <a:t>Arrival_date_month</a:t>
                      </a:r>
                    </a:p>
                  </a:txBody>
                  <a:tcPr/>
                </a:tc>
                <a:tc>
                  <a:txBody>
                    <a:bodyPr/>
                    <a:lstStyle/>
                    <a:p>
                      <a:r>
                        <a:rPr lang="en-US" sz="1600" dirty="0"/>
                        <a:t>Month of arrival date</a:t>
                      </a:r>
                    </a:p>
                  </a:txBody>
                  <a:tcPr/>
                </a:tc>
                <a:extLst>
                  <a:ext uri="{0D108BD9-81ED-4DB2-BD59-A6C34878D82A}">
                    <a16:rowId xmlns:a16="http://schemas.microsoft.com/office/drawing/2014/main" val="3351538510"/>
                  </a:ext>
                </a:extLst>
              </a:tr>
              <a:tr h="308610">
                <a:tc>
                  <a:txBody>
                    <a:bodyPr/>
                    <a:lstStyle/>
                    <a:p>
                      <a:r>
                        <a:rPr lang="en-US" sz="1600" dirty="0"/>
                        <a:t>Arrival_date_week_number</a:t>
                      </a:r>
                    </a:p>
                  </a:txBody>
                  <a:tcPr/>
                </a:tc>
                <a:tc>
                  <a:txBody>
                    <a:bodyPr/>
                    <a:lstStyle/>
                    <a:p>
                      <a:r>
                        <a:rPr lang="en-US" sz="1600" dirty="0"/>
                        <a:t>Week number of year for arrival date</a:t>
                      </a:r>
                    </a:p>
                  </a:txBody>
                  <a:tcPr/>
                </a:tc>
                <a:extLst>
                  <a:ext uri="{0D108BD9-81ED-4DB2-BD59-A6C34878D82A}">
                    <a16:rowId xmlns:a16="http://schemas.microsoft.com/office/drawing/2014/main" val="3239667"/>
                  </a:ext>
                </a:extLst>
              </a:tr>
              <a:tr h="308610">
                <a:tc>
                  <a:txBody>
                    <a:bodyPr/>
                    <a:lstStyle/>
                    <a:p>
                      <a:r>
                        <a:rPr lang="en-US" sz="1600" dirty="0"/>
                        <a:t>Arrival_date_day_of_month</a:t>
                      </a:r>
                    </a:p>
                  </a:txBody>
                  <a:tcPr/>
                </a:tc>
                <a:tc>
                  <a:txBody>
                    <a:bodyPr/>
                    <a:lstStyle/>
                    <a:p>
                      <a:r>
                        <a:rPr lang="en-US" sz="1600" dirty="0"/>
                        <a:t>Day of arrival date</a:t>
                      </a:r>
                    </a:p>
                  </a:txBody>
                  <a:tcPr/>
                </a:tc>
                <a:extLst>
                  <a:ext uri="{0D108BD9-81ED-4DB2-BD59-A6C34878D82A}">
                    <a16:rowId xmlns:a16="http://schemas.microsoft.com/office/drawing/2014/main" val="2828053188"/>
                  </a:ext>
                </a:extLst>
              </a:tr>
              <a:tr h="540067">
                <a:tc>
                  <a:txBody>
                    <a:bodyPr/>
                    <a:lstStyle/>
                    <a:p>
                      <a:r>
                        <a:rPr lang="en-US" sz="1600" dirty="0"/>
                        <a:t>Stays_in_weekend_nights</a:t>
                      </a:r>
                    </a:p>
                  </a:txBody>
                  <a:tcPr/>
                </a:tc>
                <a:tc>
                  <a:txBody>
                    <a:bodyPr/>
                    <a:lstStyle/>
                    <a:p>
                      <a:r>
                        <a:rPr lang="en-US" sz="1600" dirty="0"/>
                        <a:t>Number of weekend nights (Saturday or Sunday) the guest stayed or booked to stay at the hotel</a:t>
                      </a:r>
                    </a:p>
                  </a:txBody>
                  <a:tcPr/>
                </a:tc>
                <a:extLst>
                  <a:ext uri="{0D108BD9-81ED-4DB2-BD59-A6C34878D82A}">
                    <a16:rowId xmlns:a16="http://schemas.microsoft.com/office/drawing/2014/main" val="472991364"/>
                  </a:ext>
                </a:extLst>
              </a:tr>
              <a:tr h="540067">
                <a:tc>
                  <a:txBody>
                    <a:bodyPr/>
                    <a:lstStyle/>
                    <a:p>
                      <a:r>
                        <a:rPr lang="en-US" sz="1600" dirty="0"/>
                        <a:t>Stays_in_week_nights</a:t>
                      </a:r>
                    </a:p>
                  </a:txBody>
                  <a:tcPr/>
                </a:tc>
                <a:tc>
                  <a:txBody>
                    <a:bodyPr/>
                    <a:lstStyle/>
                    <a:p>
                      <a:r>
                        <a:rPr lang="en-US" sz="1600" dirty="0"/>
                        <a:t>Number of weeknights (Monday to Friday) the guest stayed or booked to stay at the hotel</a:t>
                      </a:r>
                    </a:p>
                  </a:txBody>
                  <a:tcPr/>
                </a:tc>
                <a:extLst>
                  <a:ext uri="{0D108BD9-81ED-4DB2-BD59-A6C34878D82A}">
                    <a16:rowId xmlns:a16="http://schemas.microsoft.com/office/drawing/2014/main" val="1527862355"/>
                  </a:ext>
                </a:extLst>
              </a:tr>
              <a:tr h="308610">
                <a:tc>
                  <a:txBody>
                    <a:bodyPr/>
                    <a:lstStyle/>
                    <a:p>
                      <a:r>
                        <a:rPr lang="en-US" sz="1600" dirty="0"/>
                        <a:t>Adults</a:t>
                      </a:r>
                    </a:p>
                  </a:txBody>
                  <a:tcPr/>
                </a:tc>
                <a:tc>
                  <a:txBody>
                    <a:bodyPr/>
                    <a:lstStyle/>
                    <a:p>
                      <a:r>
                        <a:rPr lang="en-US" sz="1600" dirty="0"/>
                        <a:t>Number of adults</a:t>
                      </a:r>
                    </a:p>
                  </a:txBody>
                  <a:tcPr/>
                </a:tc>
                <a:extLst>
                  <a:ext uri="{0D108BD9-81ED-4DB2-BD59-A6C34878D82A}">
                    <a16:rowId xmlns:a16="http://schemas.microsoft.com/office/drawing/2014/main" val="794286987"/>
                  </a:ext>
                </a:extLst>
              </a:tr>
              <a:tr h="308610">
                <a:tc>
                  <a:txBody>
                    <a:bodyPr/>
                    <a:lstStyle/>
                    <a:p>
                      <a:r>
                        <a:rPr lang="en-US" sz="1600" dirty="0"/>
                        <a:t>Children</a:t>
                      </a:r>
                    </a:p>
                  </a:txBody>
                  <a:tcPr/>
                </a:tc>
                <a:tc>
                  <a:txBody>
                    <a:bodyPr/>
                    <a:lstStyle/>
                    <a:p>
                      <a:r>
                        <a:rPr lang="en-US" sz="1600" dirty="0"/>
                        <a:t>Number of children</a:t>
                      </a:r>
                    </a:p>
                  </a:txBody>
                  <a:tcPr/>
                </a:tc>
                <a:extLst>
                  <a:ext uri="{0D108BD9-81ED-4DB2-BD59-A6C34878D82A}">
                    <a16:rowId xmlns:a16="http://schemas.microsoft.com/office/drawing/2014/main" val="3831023949"/>
                  </a:ext>
                </a:extLst>
              </a:tr>
              <a:tr h="308610">
                <a:tc>
                  <a:txBody>
                    <a:bodyPr/>
                    <a:lstStyle/>
                    <a:p>
                      <a:r>
                        <a:rPr lang="en-US" sz="1600" dirty="0"/>
                        <a:t>Babies</a:t>
                      </a:r>
                    </a:p>
                  </a:txBody>
                  <a:tcPr/>
                </a:tc>
                <a:tc>
                  <a:txBody>
                    <a:bodyPr/>
                    <a:lstStyle/>
                    <a:p>
                      <a:r>
                        <a:rPr lang="en-US" sz="1600" dirty="0"/>
                        <a:t>Number of babies</a:t>
                      </a:r>
                    </a:p>
                  </a:txBody>
                  <a:tcPr/>
                </a:tc>
                <a:extLst>
                  <a:ext uri="{0D108BD9-81ED-4DB2-BD59-A6C34878D82A}">
                    <a16:rowId xmlns:a16="http://schemas.microsoft.com/office/drawing/2014/main" val="3134223710"/>
                  </a:ext>
                </a:extLst>
              </a:tr>
              <a:tr h="540067">
                <a:tc>
                  <a:txBody>
                    <a:bodyPr/>
                    <a:lstStyle/>
                    <a:p>
                      <a:r>
                        <a:rPr lang="en-US" sz="1600" dirty="0"/>
                        <a:t>Cost</a:t>
                      </a:r>
                    </a:p>
                  </a:txBody>
                  <a:tcPr/>
                </a:tc>
                <a:tc>
                  <a:txBody>
                    <a:bodyPr/>
                    <a:lstStyle/>
                    <a:p>
                      <a:r>
                        <a:rPr lang="en-US" sz="1600" dirty="0"/>
                        <a:t>Cost incurred by the hotel company related to the associated meal package provided to the customer</a:t>
                      </a:r>
                    </a:p>
                  </a:txBody>
                  <a:tcPr/>
                </a:tc>
                <a:extLst>
                  <a:ext uri="{0D108BD9-81ED-4DB2-BD59-A6C34878D82A}">
                    <a16:rowId xmlns:a16="http://schemas.microsoft.com/office/drawing/2014/main" val="1771121720"/>
                  </a:ext>
                </a:extLst>
              </a:tr>
            </a:tbl>
          </a:graphicData>
        </a:graphic>
      </p:graphicFrame>
    </p:spTree>
    <p:extLst>
      <p:ext uri="{BB962C8B-B14F-4D97-AF65-F5344CB8AC3E}">
        <p14:creationId xmlns:p14="http://schemas.microsoft.com/office/powerpoint/2010/main" val="413605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F584FB-843A-451B-8EAE-DBF6D9AF0419}"/>
              </a:ext>
            </a:extLst>
          </p:cNvPr>
          <p:cNvSpPr>
            <a:spLocks noGrp="1"/>
          </p:cNvSpPr>
          <p:nvPr>
            <p:ph type="title"/>
          </p:nvPr>
        </p:nvSpPr>
        <p:spPr>
          <a:xfrm>
            <a:off x="229565" y="177540"/>
            <a:ext cx="10668000" cy="762000"/>
          </a:xfrm>
        </p:spPr>
        <p:txBody>
          <a:bodyPr>
            <a:normAutofit/>
          </a:bodyPr>
          <a:lstStyle/>
          <a:p>
            <a:r>
              <a:rPr lang="en-US" sz="4400" dirty="0"/>
              <a:t>Dataset glossary</a:t>
            </a:r>
            <a:endParaRPr lang="en-US" dirty="0"/>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6</a:t>
            </a:fld>
            <a:endParaRPr lang="en-US" dirty="0"/>
          </a:p>
        </p:txBody>
      </p:sp>
      <p:graphicFrame>
        <p:nvGraphicFramePr>
          <p:cNvPr id="41" name="Table 40">
            <a:extLst>
              <a:ext uri="{FF2B5EF4-FFF2-40B4-BE49-F238E27FC236}">
                <a16:creationId xmlns:a16="http://schemas.microsoft.com/office/drawing/2014/main" id="{3072968B-6492-3206-2C44-14BF955F6BFD}"/>
              </a:ext>
            </a:extLst>
          </p:cNvPr>
          <p:cNvGraphicFramePr>
            <a:graphicFrameLocks noGrp="1"/>
          </p:cNvGraphicFramePr>
          <p:nvPr>
            <p:extLst>
              <p:ext uri="{D42A27DB-BD31-4B8C-83A1-F6EECF244321}">
                <p14:modId xmlns:p14="http://schemas.microsoft.com/office/powerpoint/2010/main" val="697236396"/>
              </p:ext>
            </p:extLst>
          </p:nvPr>
        </p:nvGraphicFramePr>
        <p:xfrm>
          <a:off x="560439" y="1163594"/>
          <a:ext cx="11051458" cy="5364987"/>
        </p:xfrm>
        <a:graphic>
          <a:graphicData uri="http://schemas.openxmlformats.org/drawingml/2006/table">
            <a:tbl>
              <a:tblPr firstRow="1" bandRow="1">
                <a:tableStyleId>{5C22544A-7EE6-4342-B048-85BDC9FD1C3A}</a:tableStyleId>
              </a:tblPr>
              <a:tblGrid>
                <a:gridCol w="3618271">
                  <a:extLst>
                    <a:ext uri="{9D8B030D-6E8A-4147-A177-3AD203B41FA5}">
                      <a16:colId xmlns:a16="http://schemas.microsoft.com/office/drawing/2014/main" val="260547260"/>
                    </a:ext>
                  </a:extLst>
                </a:gridCol>
                <a:gridCol w="7433187">
                  <a:extLst>
                    <a:ext uri="{9D8B030D-6E8A-4147-A177-3AD203B41FA5}">
                      <a16:colId xmlns:a16="http://schemas.microsoft.com/office/drawing/2014/main" val="3955153630"/>
                    </a:ext>
                  </a:extLst>
                </a:gridCol>
              </a:tblGrid>
              <a:tr h="329672">
                <a:tc>
                  <a:txBody>
                    <a:bodyPr/>
                    <a:lstStyle/>
                    <a:p>
                      <a:r>
                        <a:rPr lang="en-US" dirty="0"/>
                        <a:t>Field Name</a:t>
                      </a:r>
                    </a:p>
                  </a:txBody>
                  <a:tcPr/>
                </a:tc>
                <a:tc>
                  <a:txBody>
                    <a:bodyPr/>
                    <a:lstStyle/>
                    <a:p>
                      <a:r>
                        <a:rPr lang="en-US" dirty="0"/>
                        <a:t>Description</a:t>
                      </a:r>
                    </a:p>
                  </a:txBody>
                  <a:tcPr/>
                </a:tc>
                <a:extLst>
                  <a:ext uri="{0D108BD9-81ED-4DB2-BD59-A6C34878D82A}">
                    <a16:rowId xmlns:a16="http://schemas.microsoft.com/office/drawing/2014/main" val="417134558"/>
                  </a:ext>
                </a:extLst>
              </a:tr>
              <a:tr h="812889">
                <a:tc>
                  <a:txBody>
                    <a:bodyPr/>
                    <a:lstStyle/>
                    <a:p>
                      <a:r>
                        <a:rPr lang="en-US" sz="1600" dirty="0"/>
                        <a:t>Market_segment</a:t>
                      </a:r>
                    </a:p>
                  </a:txBody>
                  <a:tcPr/>
                </a:tc>
                <a:tc>
                  <a:txBody>
                    <a:bodyPr/>
                    <a:lstStyle/>
                    <a:p>
                      <a:r>
                        <a:rPr lang="en-US" sz="1600" dirty="0"/>
                        <a:t>Market segment designation. In categories, the term “TA” means “Travel Agents” and “TO” means “Tour Operators”</a:t>
                      </a:r>
                    </a:p>
                  </a:txBody>
                  <a:tcPr/>
                </a:tc>
                <a:extLst>
                  <a:ext uri="{0D108BD9-81ED-4DB2-BD59-A6C34878D82A}">
                    <a16:rowId xmlns:a16="http://schemas.microsoft.com/office/drawing/2014/main" val="2593191387"/>
                  </a:ext>
                </a:extLst>
              </a:tr>
              <a:tr h="812889">
                <a:tc>
                  <a:txBody>
                    <a:bodyPr/>
                    <a:lstStyle/>
                    <a:p>
                      <a:r>
                        <a:rPr lang="en-US" sz="1600" dirty="0"/>
                        <a:t>Distribution_channel</a:t>
                      </a:r>
                    </a:p>
                  </a:txBody>
                  <a:tcPr/>
                </a:tc>
                <a:tc>
                  <a:txBody>
                    <a:bodyPr/>
                    <a:lstStyle/>
                    <a:p>
                      <a:r>
                        <a:rPr lang="en-US" sz="1600" dirty="0"/>
                        <a:t>Booking distribution channel. The term “TA” means “Travel Agents” and “TO” means “Tour Operators”</a:t>
                      </a:r>
                    </a:p>
                  </a:txBody>
                  <a:tcPr/>
                </a:tc>
                <a:extLst>
                  <a:ext uri="{0D108BD9-81ED-4DB2-BD59-A6C34878D82A}">
                    <a16:rowId xmlns:a16="http://schemas.microsoft.com/office/drawing/2014/main" val="2407909576"/>
                  </a:ext>
                </a:extLst>
              </a:tr>
              <a:tr h="569022">
                <a:tc>
                  <a:txBody>
                    <a:bodyPr/>
                    <a:lstStyle/>
                    <a:p>
                      <a:r>
                        <a:rPr lang="en-US" sz="1600" dirty="0"/>
                        <a:t>Is_repeated_guest</a:t>
                      </a:r>
                    </a:p>
                  </a:txBody>
                  <a:tcPr/>
                </a:tc>
                <a:tc>
                  <a:txBody>
                    <a:bodyPr/>
                    <a:lstStyle/>
                    <a:p>
                      <a:r>
                        <a:rPr lang="en-US" sz="1600" dirty="0"/>
                        <a:t>Value indicating if the booking name was from a repeated guest (1) or not (0)</a:t>
                      </a:r>
                    </a:p>
                  </a:txBody>
                  <a:tcPr/>
                </a:tc>
                <a:extLst>
                  <a:ext uri="{0D108BD9-81ED-4DB2-BD59-A6C34878D82A}">
                    <a16:rowId xmlns:a16="http://schemas.microsoft.com/office/drawing/2014/main" val="9649637"/>
                  </a:ext>
                </a:extLst>
              </a:tr>
              <a:tr h="812889">
                <a:tc>
                  <a:txBody>
                    <a:bodyPr/>
                    <a:lstStyle/>
                    <a:p>
                      <a:r>
                        <a:rPr lang="en-US" sz="1600" dirty="0"/>
                        <a:t>Previous_cancellations</a:t>
                      </a:r>
                    </a:p>
                  </a:txBody>
                  <a:tcPr/>
                </a:tc>
                <a:tc>
                  <a:txBody>
                    <a:bodyPr/>
                    <a:lstStyle/>
                    <a:p>
                      <a:r>
                        <a:rPr lang="en-US" sz="1600" dirty="0"/>
                        <a:t>Number of previous bookings that were cancelled by the customer prior to the current booking</a:t>
                      </a:r>
                    </a:p>
                  </a:txBody>
                  <a:tcPr/>
                </a:tc>
                <a:extLst>
                  <a:ext uri="{0D108BD9-81ED-4DB2-BD59-A6C34878D82A}">
                    <a16:rowId xmlns:a16="http://schemas.microsoft.com/office/drawing/2014/main" val="3917740556"/>
                  </a:ext>
                </a:extLst>
              </a:tr>
              <a:tr h="812889">
                <a:tc>
                  <a:txBody>
                    <a:bodyPr/>
                    <a:lstStyle/>
                    <a:p>
                      <a:r>
                        <a:rPr lang="en-US" sz="1600" dirty="0"/>
                        <a:t>Previous_bookings_not_cancelled</a:t>
                      </a:r>
                    </a:p>
                  </a:txBody>
                  <a:tcPr/>
                </a:tc>
                <a:tc>
                  <a:txBody>
                    <a:bodyPr/>
                    <a:lstStyle/>
                    <a:p>
                      <a:r>
                        <a:rPr lang="en-US" sz="1600" dirty="0"/>
                        <a:t>Number of previous bookings not cancelled by the customer prior to the current booking</a:t>
                      </a:r>
                    </a:p>
                  </a:txBody>
                  <a:tcPr/>
                </a:tc>
                <a:extLst>
                  <a:ext uri="{0D108BD9-81ED-4DB2-BD59-A6C34878D82A}">
                    <a16:rowId xmlns:a16="http://schemas.microsoft.com/office/drawing/2014/main" val="2917504636"/>
                  </a:ext>
                </a:extLst>
              </a:tr>
              <a:tr h="812889">
                <a:tc>
                  <a:txBody>
                    <a:bodyPr/>
                    <a:lstStyle/>
                    <a:p>
                      <a:r>
                        <a:rPr lang="en-US" sz="1600" dirty="0"/>
                        <a:t>Reserved_room_type</a:t>
                      </a:r>
                    </a:p>
                  </a:txBody>
                  <a:tcPr/>
                </a:tc>
                <a:tc>
                  <a:txBody>
                    <a:bodyPr/>
                    <a:lstStyle/>
                    <a:p>
                      <a:r>
                        <a:rPr lang="en-US" sz="1600" dirty="0"/>
                        <a:t>Code of room type reserved. Code is presented instead of designation for anonymity reasons.</a:t>
                      </a:r>
                    </a:p>
                  </a:txBody>
                  <a:tcPr/>
                </a:tc>
                <a:extLst>
                  <a:ext uri="{0D108BD9-81ED-4DB2-BD59-A6C34878D82A}">
                    <a16:rowId xmlns:a16="http://schemas.microsoft.com/office/drawing/2014/main" val="429343747"/>
                  </a:ext>
                </a:extLst>
              </a:tr>
              <a:tr h="329672">
                <a:tc>
                  <a:txBody>
                    <a:bodyPr/>
                    <a:lstStyle/>
                    <a:p>
                      <a:r>
                        <a:rPr lang="en-US" dirty="0"/>
                        <a:t>Agent</a:t>
                      </a:r>
                    </a:p>
                  </a:txBody>
                  <a:tcPr/>
                </a:tc>
                <a:tc>
                  <a:txBody>
                    <a:bodyPr/>
                    <a:lstStyle/>
                    <a:p>
                      <a:r>
                        <a:rPr lang="en-US" dirty="0"/>
                        <a:t>ID of the travel agency that made the booking</a:t>
                      </a:r>
                    </a:p>
                  </a:txBody>
                  <a:tcPr/>
                </a:tc>
                <a:extLst>
                  <a:ext uri="{0D108BD9-81ED-4DB2-BD59-A6C34878D82A}">
                    <a16:rowId xmlns:a16="http://schemas.microsoft.com/office/drawing/2014/main" val="1082331881"/>
                  </a:ext>
                </a:extLst>
              </a:tr>
            </a:tbl>
          </a:graphicData>
        </a:graphic>
      </p:graphicFrame>
    </p:spTree>
    <p:extLst>
      <p:ext uri="{BB962C8B-B14F-4D97-AF65-F5344CB8AC3E}">
        <p14:creationId xmlns:p14="http://schemas.microsoft.com/office/powerpoint/2010/main" val="949242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A696551-694F-4585-BB6E-EB94B6DE10E9}"/>
              </a:ext>
            </a:extLst>
          </p:cNvPr>
          <p:cNvSpPr>
            <a:spLocks noGrp="1"/>
          </p:cNvSpPr>
          <p:nvPr>
            <p:ph type="title"/>
          </p:nvPr>
        </p:nvSpPr>
        <p:spPr>
          <a:xfrm>
            <a:off x="172171" y="217400"/>
            <a:ext cx="7516655" cy="1130388"/>
          </a:xfrm>
        </p:spPr>
        <p:txBody>
          <a:bodyPr>
            <a:normAutofit fontScale="90000"/>
          </a:bodyPr>
          <a:lstStyle/>
          <a:p>
            <a:r>
              <a:rPr lang="en-US" dirty="0"/>
              <a:t>Dataset Preparation in Excel</a:t>
            </a:r>
            <a:br>
              <a:rPr lang="en-US" dirty="0">
                <a:latin typeface="Aptos" panose="020B0004020202020204" pitchFamily="34" charset="0"/>
              </a:rPr>
            </a:br>
            <a:endParaRPr lang="en-US" dirty="0"/>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7</a:t>
            </a:fld>
            <a:endParaRPr lang="en-US" dirty="0"/>
          </a:p>
        </p:txBody>
      </p:sp>
      <p:pic>
        <p:nvPicPr>
          <p:cNvPr id="16" name="Picture 15" descr="A green square with a white x in the middle&#10;&#10;Description automatically generated">
            <a:extLst>
              <a:ext uri="{FF2B5EF4-FFF2-40B4-BE49-F238E27FC236}">
                <a16:creationId xmlns:a16="http://schemas.microsoft.com/office/drawing/2014/main" id="{D46888CA-51B9-5BD8-2B40-BBBA90E263B8}"/>
              </a:ext>
            </a:extLst>
          </p:cNvPr>
          <p:cNvPicPr>
            <a:picLocks noChangeAspect="1"/>
          </p:cNvPicPr>
          <p:nvPr/>
        </p:nvPicPr>
        <p:blipFill>
          <a:blip r:embed="rId3"/>
          <a:stretch>
            <a:fillRect/>
          </a:stretch>
        </p:blipFill>
        <p:spPr>
          <a:xfrm>
            <a:off x="9144000" y="4856206"/>
            <a:ext cx="2857500" cy="1600200"/>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54A59F8C-D70F-C3CF-7561-632BE21BD701}"/>
              </a:ext>
            </a:extLst>
          </p:cNvPr>
          <p:cNvPicPr>
            <a:picLocks noChangeAspect="1"/>
          </p:cNvPicPr>
          <p:nvPr/>
        </p:nvPicPr>
        <p:blipFill>
          <a:blip r:embed="rId4"/>
          <a:stretch>
            <a:fillRect/>
          </a:stretch>
        </p:blipFill>
        <p:spPr>
          <a:xfrm>
            <a:off x="346147" y="1163594"/>
            <a:ext cx="4105848" cy="3391373"/>
          </a:xfrm>
          <a:prstGeom prst="rect">
            <a:avLst/>
          </a:prstGeom>
        </p:spPr>
      </p:pic>
      <p:pic>
        <p:nvPicPr>
          <p:cNvPr id="21" name="Picture 20" descr="A screenshot of a computer error&#10;&#10;Description automatically generated">
            <a:extLst>
              <a:ext uri="{FF2B5EF4-FFF2-40B4-BE49-F238E27FC236}">
                <a16:creationId xmlns:a16="http://schemas.microsoft.com/office/drawing/2014/main" id="{8DB14D3B-0C01-0332-8E3D-3CD8751744B5}"/>
              </a:ext>
            </a:extLst>
          </p:cNvPr>
          <p:cNvPicPr>
            <a:picLocks noChangeAspect="1"/>
          </p:cNvPicPr>
          <p:nvPr/>
        </p:nvPicPr>
        <p:blipFill>
          <a:blip r:embed="rId5"/>
          <a:stretch>
            <a:fillRect/>
          </a:stretch>
        </p:blipFill>
        <p:spPr>
          <a:xfrm>
            <a:off x="824133" y="4973938"/>
            <a:ext cx="7849695" cy="1324160"/>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A42332E2-73C9-DB13-C685-BA3FB8E69009}"/>
              </a:ext>
            </a:extLst>
          </p:cNvPr>
          <p:cNvPicPr>
            <a:picLocks noChangeAspect="1"/>
          </p:cNvPicPr>
          <p:nvPr/>
        </p:nvPicPr>
        <p:blipFill>
          <a:blip r:embed="rId6"/>
          <a:stretch>
            <a:fillRect/>
          </a:stretch>
        </p:blipFill>
        <p:spPr>
          <a:xfrm>
            <a:off x="4998339" y="1011172"/>
            <a:ext cx="6344535" cy="3543795"/>
          </a:xfrm>
          <a:prstGeom prst="rect">
            <a:avLst/>
          </a:prstGeom>
        </p:spPr>
      </p:pic>
    </p:spTree>
    <p:extLst>
      <p:ext uri="{BB962C8B-B14F-4D97-AF65-F5344CB8AC3E}">
        <p14:creationId xmlns:p14="http://schemas.microsoft.com/office/powerpoint/2010/main" val="262485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253949-45B7-EBE4-8360-E29EBEFEC128}"/>
              </a:ext>
            </a:extLst>
          </p:cNvPr>
          <p:cNvSpPr txBox="1"/>
          <p:nvPr/>
        </p:nvSpPr>
        <p:spPr>
          <a:xfrm>
            <a:off x="737419" y="737419"/>
            <a:ext cx="4326194" cy="800219"/>
          </a:xfrm>
          <a:prstGeom prst="rect">
            <a:avLst/>
          </a:prstGeom>
          <a:noFill/>
        </p:spPr>
        <p:txBody>
          <a:bodyPr wrap="square" rtlCol="0">
            <a:spAutoFit/>
          </a:bodyPr>
          <a:lstStyle/>
          <a:p>
            <a:r>
              <a:rPr lang="en-US" sz="2800" dirty="0">
                <a:latin typeface="+mj-lt"/>
              </a:rPr>
              <a:t>SQL Data Pre-Processing</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880FDE8D-C9D7-D165-A8A0-BC19D2D5A4A0}"/>
              </a:ext>
            </a:extLst>
          </p:cNvPr>
          <p:cNvPicPr>
            <a:picLocks noChangeAspect="1"/>
          </p:cNvPicPr>
          <p:nvPr/>
        </p:nvPicPr>
        <p:blipFill>
          <a:blip r:embed="rId2"/>
          <a:stretch>
            <a:fillRect/>
          </a:stretch>
        </p:blipFill>
        <p:spPr>
          <a:xfrm>
            <a:off x="737419" y="1364191"/>
            <a:ext cx="7885471" cy="3586843"/>
          </a:xfrm>
          <a:prstGeom prst="rect">
            <a:avLst/>
          </a:prstGeom>
        </p:spPr>
      </p:pic>
      <p:sp>
        <p:nvSpPr>
          <p:cNvPr id="9" name="TextBox 8">
            <a:extLst>
              <a:ext uri="{FF2B5EF4-FFF2-40B4-BE49-F238E27FC236}">
                <a16:creationId xmlns:a16="http://schemas.microsoft.com/office/drawing/2014/main" id="{6A842A53-E75E-DBCB-949A-6B7DA6632481}"/>
              </a:ext>
            </a:extLst>
          </p:cNvPr>
          <p:cNvSpPr txBox="1"/>
          <p:nvPr/>
        </p:nvSpPr>
        <p:spPr>
          <a:xfrm>
            <a:off x="8898193" y="1364191"/>
            <a:ext cx="303816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Raw .csv file is ingested into Microsoft SQL Server Management Studio (SSMS) and SQL queries were iteratively built upon the baseline query below to obtain the final query to import into SSMS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baseline query utilizes UNION ALL, CTE &amp; LEFT JOINs to aggregate all sheets within the excel spreadsheet</a:t>
            </a:r>
          </a:p>
        </p:txBody>
      </p:sp>
    </p:spTree>
    <p:extLst>
      <p:ext uri="{BB962C8B-B14F-4D97-AF65-F5344CB8AC3E}">
        <p14:creationId xmlns:p14="http://schemas.microsoft.com/office/powerpoint/2010/main" val="2741565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154DCD-4EF5-2CCF-7CA2-BBDB19D64C46}"/>
              </a:ext>
            </a:extLst>
          </p:cNvPr>
          <p:cNvSpPr txBox="1"/>
          <p:nvPr/>
        </p:nvSpPr>
        <p:spPr>
          <a:xfrm>
            <a:off x="560439" y="619433"/>
            <a:ext cx="4748980" cy="800219"/>
          </a:xfrm>
          <a:prstGeom prst="rect">
            <a:avLst/>
          </a:prstGeom>
          <a:noFill/>
        </p:spPr>
        <p:txBody>
          <a:bodyPr wrap="square" rtlCol="0">
            <a:spAutoFit/>
          </a:bodyPr>
          <a:lstStyle/>
          <a:p>
            <a:r>
              <a:rPr lang="en-US" sz="2800" dirty="0">
                <a:latin typeface="+mj-lt"/>
              </a:rPr>
              <a:t>SQL Data Pre-Processing</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FC7F8678-6737-9CCB-DD1C-A42EACD3541A}"/>
              </a:ext>
            </a:extLst>
          </p:cNvPr>
          <p:cNvPicPr>
            <a:picLocks noChangeAspect="1"/>
          </p:cNvPicPr>
          <p:nvPr/>
        </p:nvPicPr>
        <p:blipFill>
          <a:blip r:embed="rId2" cstate="email">
            <a:extLst>
              <a:ext uri="{28A0092B-C50C-407E-A947-70E740481C1C}">
                <a14:useLocalDpi xmlns:a14="http://schemas.microsoft.com/office/drawing/2010/main"/>
              </a:ext>
            </a:extLst>
          </a:blip>
          <a:srcRect b="17978"/>
          <a:stretch/>
        </p:blipFill>
        <p:spPr>
          <a:xfrm>
            <a:off x="639096" y="1163388"/>
            <a:ext cx="9035787" cy="3005489"/>
          </a:xfrm>
          <a:prstGeom prst="rect">
            <a:avLst/>
          </a:prstGeom>
        </p:spPr>
      </p:pic>
      <p:sp>
        <p:nvSpPr>
          <p:cNvPr id="9" name="TextBox 8">
            <a:extLst>
              <a:ext uri="{FF2B5EF4-FFF2-40B4-BE49-F238E27FC236}">
                <a16:creationId xmlns:a16="http://schemas.microsoft.com/office/drawing/2014/main" id="{1BB49B05-24CD-8587-1CB6-606452F8A0E4}"/>
              </a:ext>
            </a:extLst>
          </p:cNvPr>
          <p:cNvSpPr txBox="1"/>
          <p:nvPr/>
        </p:nvSpPr>
        <p:spPr>
          <a:xfrm>
            <a:off x="639096" y="4355690"/>
            <a:ext cx="1045169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requirements was to investigate if there’s any guest-related seasonality or trends Noticing that in the dataset, there are ‘adults’, ‘children’ &amp; ‘babies’ information for each booking made </a:t>
            </a:r>
          </a:p>
          <a:p>
            <a:pPr marL="285750" indent="-285750">
              <a:buFont typeface="Arial" panose="020B0604020202020204" pitchFamily="34" charset="0"/>
              <a:buChar char="•"/>
            </a:pPr>
            <a:r>
              <a:rPr lang="en-US" dirty="0"/>
              <a:t>I want to create a single column that categorizes each booking by the type of guests, they fall into 4 categories       	</a:t>
            </a:r>
          </a:p>
          <a:p>
            <a:pPr marL="1257300" lvl="2" indent="-342900">
              <a:buFont typeface="+mj-lt"/>
              <a:buAutoNum type="arabicPeriod"/>
            </a:pPr>
            <a:r>
              <a:rPr lang="en-US" dirty="0"/>
              <a:t>Single </a:t>
            </a:r>
          </a:p>
          <a:p>
            <a:pPr marL="1257300" lvl="2" indent="-342900">
              <a:buFont typeface="+mj-lt"/>
              <a:buAutoNum type="arabicPeriod"/>
            </a:pPr>
            <a:r>
              <a:rPr lang="en-US" dirty="0"/>
              <a:t>Couple </a:t>
            </a:r>
          </a:p>
          <a:p>
            <a:pPr marL="1257300" lvl="2" indent="-342900">
              <a:buFont typeface="+mj-lt"/>
              <a:buAutoNum type="arabicPeriod"/>
            </a:pPr>
            <a:r>
              <a:rPr lang="en-US" dirty="0"/>
              <a:t>Group </a:t>
            </a:r>
          </a:p>
          <a:p>
            <a:pPr marL="1257300" lvl="2" indent="-342900">
              <a:buFont typeface="+mj-lt"/>
              <a:buAutoNum type="arabicPeriod"/>
            </a:pPr>
            <a:r>
              <a:rPr lang="en-US" dirty="0"/>
              <a:t>Family</a:t>
            </a:r>
          </a:p>
        </p:txBody>
      </p:sp>
    </p:spTree>
    <p:extLst>
      <p:ext uri="{BB962C8B-B14F-4D97-AF65-F5344CB8AC3E}">
        <p14:creationId xmlns:p14="http://schemas.microsoft.com/office/powerpoint/2010/main" val="540213444"/>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9B7EE7-37BB-4290-9104-BCE7206D4E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2A945D-E000-4BD3-9031-D74118CEB84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0942A2D-5562-4C61-8F16-51CFA0385A88}">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_TornVTI</Template>
  <TotalTime>0</TotalTime>
  <Words>2164</Words>
  <Application>Microsoft Office PowerPoint</Application>
  <PresentationFormat>Widescreen</PresentationFormat>
  <Paragraphs>218</Paragraphs>
  <Slides>26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Arial Nova Cond</vt:lpstr>
      <vt:lpstr>Calibri</vt:lpstr>
      <vt:lpstr>Modern Love</vt:lpstr>
      <vt:lpstr>TornVTI</vt:lpstr>
      <vt:lpstr>PowerPoint Presentation</vt:lpstr>
      <vt:lpstr>Agenda</vt:lpstr>
      <vt:lpstr>Introduction</vt:lpstr>
      <vt:lpstr>PowerPoint Presentation</vt:lpstr>
      <vt:lpstr>Dataset glossary  </vt:lpstr>
      <vt:lpstr>Dataset glossary</vt:lpstr>
      <vt:lpstr>Dataset Preparation in Excel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Hotel Revenue Dashboard  </vt:lpstr>
      <vt:lpstr>PowerPoint Presentation</vt:lpstr>
      <vt:lpstr>Revenue by Seasons</vt:lpstr>
      <vt:lpstr>PowerPoint Presentation</vt:lpstr>
      <vt:lpstr>Revenue by Year</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2021-01-27T12:26:59Z</dcterms:created>
  <dcterms:modified xsi:type="dcterms:W3CDTF">2025-01-26T09:46:12Z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